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660" r:id="rId2"/>
    <p:sldId id="814" r:id="rId3"/>
    <p:sldId id="644" r:id="rId4"/>
    <p:sldId id="802" r:id="rId5"/>
    <p:sldId id="812" r:id="rId6"/>
    <p:sldId id="801" r:id="rId7"/>
    <p:sldId id="803" r:id="rId8"/>
    <p:sldId id="738" r:id="rId9"/>
    <p:sldId id="662" r:id="rId10"/>
    <p:sldId id="804" r:id="rId11"/>
    <p:sldId id="805" r:id="rId12"/>
    <p:sldId id="807" r:id="rId13"/>
    <p:sldId id="834" r:id="rId14"/>
    <p:sldId id="813" r:id="rId15"/>
    <p:sldId id="806" r:id="rId16"/>
    <p:sldId id="832" r:id="rId17"/>
    <p:sldId id="833" r:id="rId18"/>
    <p:sldId id="808" r:id="rId19"/>
    <p:sldId id="809" r:id="rId20"/>
    <p:sldId id="810" r:id="rId21"/>
    <p:sldId id="811" r:id="rId22"/>
    <p:sldId id="742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70007"/>
    <a:srgbClr val="003F87"/>
    <a:srgbClr val="1B587C"/>
    <a:srgbClr val="CC0000"/>
    <a:srgbClr val="FEE2E2"/>
    <a:srgbClr val="FCA2A2"/>
    <a:srgbClr val="FEFEFF"/>
    <a:srgbClr val="87000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93" autoAdjust="0"/>
  </p:normalViewPr>
  <p:slideViewPr>
    <p:cSldViewPr snapToGrid="0" showGuides="1">
      <p:cViewPr varScale="1">
        <p:scale>
          <a:sx n="78" d="100"/>
          <a:sy n="78" d="100"/>
        </p:scale>
        <p:origin x="691" y="58"/>
      </p:cViewPr>
      <p:guideLst>
        <p:guide orient="horz" pos="224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#1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3392A-67AB-45C6-87ED-8E151355151C}" type="doc">
      <dgm:prSet loTypeId="urn:microsoft.com/office/officeart/2005/8/layout/cycle4#1" loCatId="relationship" qsTypeId="urn:microsoft.com/office/officeart/2005/8/quickstyle/simple5#1" qsCatId="simple" csTypeId="urn:microsoft.com/office/officeart/2005/8/colors/accent3_5#1" csCatId="accent1" phldr="0"/>
      <dgm:spPr/>
      <dgm:t>
        <a:bodyPr/>
        <a:lstStyle/>
        <a:p>
          <a:endParaRPr lang="zh-CN" altLang="en-US"/>
        </a:p>
      </dgm:t>
    </dgm:pt>
    <dgm:pt modelId="{F45BD5CF-C0D4-4F78-ACBF-18CF124223E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服务环境</a:t>
          </a:r>
        </a:p>
      </dgm:t>
    </dgm:pt>
    <dgm:pt modelId="{D0A9BC9B-C56B-458A-A410-C6632E22E842}" type="parTrans" cxnId="{763175DA-F5D7-4910-9BBE-5442D7C82B60}">
      <dgm:prSet/>
      <dgm:spPr/>
      <dgm:t>
        <a:bodyPr/>
        <a:lstStyle/>
        <a:p>
          <a:endParaRPr lang="zh-CN" altLang="en-US"/>
        </a:p>
      </dgm:t>
    </dgm:pt>
    <dgm:pt modelId="{17375B68-02C6-40EC-9FDB-1F11042FA083}" type="sibTrans" cxnId="{763175DA-F5D7-4910-9BBE-5442D7C82B60}">
      <dgm:prSet/>
      <dgm:spPr/>
      <dgm:t>
        <a:bodyPr/>
        <a:lstStyle/>
        <a:p>
          <a:endParaRPr lang="zh-CN" altLang="en-US"/>
        </a:p>
      </dgm:t>
    </dgm:pt>
    <dgm:pt modelId="{C22DED30-7104-4390-882E-ABDE4C37330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b="1"/>
            <a:t>Amazon</a:t>
          </a:r>
          <a:r>
            <a:rPr lang="zh-CN" altLang="en-US" sz="1600" b="1"/>
            <a:t>商城</a:t>
          </a:r>
        </a:p>
      </dgm:t>
    </dgm:pt>
    <dgm:pt modelId="{FBF7B22B-AF84-452E-8D49-5CFB566EDBAD}" type="parTrans" cxnId="{B86EC0E5-862E-489B-A2B3-EA42AF856715}">
      <dgm:prSet/>
      <dgm:spPr/>
      <dgm:t>
        <a:bodyPr/>
        <a:lstStyle/>
        <a:p>
          <a:endParaRPr lang="zh-CN" altLang="en-US"/>
        </a:p>
      </dgm:t>
    </dgm:pt>
    <dgm:pt modelId="{AA5778B4-A938-4990-B244-74952A6CEEB2}" type="sibTrans" cxnId="{B86EC0E5-862E-489B-A2B3-EA42AF856715}">
      <dgm:prSet/>
      <dgm:spPr/>
      <dgm:t>
        <a:bodyPr/>
        <a:lstStyle/>
        <a:p>
          <a:endParaRPr lang="zh-CN" altLang="en-US"/>
        </a:p>
      </dgm:t>
    </dgm:pt>
    <dgm:pt modelId="{36D729E1-5E1C-4779-B988-095CB4733C3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600" b="1"/>
            <a:t>Twitter</a:t>
          </a:r>
          <a:r>
            <a:rPr lang="zh-CN" altLang="en-US" sz="1600" b="1"/>
            <a:t>、</a:t>
          </a:r>
          <a:r>
            <a:rPr lang="en-US" altLang="zh-CN" sz="1600" b="1"/>
            <a:t>Facebook</a:t>
          </a:r>
          <a:r>
            <a:rPr lang="zh-CN" altLang="en-US" sz="1600" b="1"/>
            <a:t>、</a:t>
          </a:r>
          <a:r>
            <a:rPr lang="en-US" altLang="zh-CN" sz="1600" b="1"/>
            <a:t>Google</a:t>
          </a:r>
          <a:r>
            <a:rPr lang="zh-CN" altLang="en-US" sz="1600" b="1"/>
            <a:t>等平台</a:t>
          </a:r>
        </a:p>
      </dgm:t>
    </dgm:pt>
    <dgm:pt modelId="{0DDD7CB5-18C1-49DB-B628-9A3D6418E799}" type="parTrans" cxnId="{77985C5A-8951-4C0D-B5E3-7E44E2D1DD91}">
      <dgm:prSet/>
      <dgm:spPr/>
      <dgm:t>
        <a:bodyPr/>
        <a:lstStyle/>
        <a:p>
          <a:endParaRPr lang="zh-CN" altLang="en-US"/>
        </a:p>
      </dgm:t>
    </dgm:pt>
    <dgm:pt modelId="{417735EE-BA7F-42E0-AE34-C269EE39619C}" type="sibTrans" cxnId="{77985C5A-8951-4C0D-B5E3-7E44E2D1DD91}">
      <dgm:prSet/>
      <dgm:spPr/>
      <dgm:t>
        <a:bodyPr/>
        <a:lstStyle/>
        <a:p>
          <a:endParaRPr lang="zh-CN" altLang="en-US"/>
        </a:p>
      </dgm:t>
    </dgm:pt>
    <dgm:pt modelId="{1F7F6AE2-5722-44C4-902A-A040FCB80C9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服务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对象</a:t>
          </a:r>
        </a:p>
      </dgm:t>
    </dgm:pt>
    <dgm:pt modelId="{307549BC-DB71-4E6B-BA01-20ED51BD95B0}" type="parTrans" cxnId="{F32D74E1-3E90-4A88-8375-3AAA40EA064D}">
      <dgm:prSet/>
      <dgm:spPr/>
      <dgm:t>
        <a:bodyPr/>
        <a:lstStyle/>
        <a:p>
          <a:endParaRPr lang="zh-CN" altLang="en-US"/>
        </a:p>
      </dgm:t>
    </dgm:pt>
    <dgm:pt modelId="{2348FAAC-3EB4-459F-9705-34750AF8FC14}" type="sibTrans" cxnId="{F32D74E1-3E90-4A88-8375-3AAA40EA064D}">
      <dgm:prSet/>
      <dgm:spPr/>
      <dgm:t>
        <a:bodyPr/>
        <a:lstStyle/>
        <a:p>
          <a:endParaRPr lang="zh-CN" altLang="en-US"/>
        </a:p>
      </dgm:t>
    </dgm:pt>
    <dgm:pt modelId="{9F5ABDFD-312D-4D12-9A5F-25941924811F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>
              <a:sym typeface="+mn-ea"/>
            </a:rPr>
            <a:t>消费者</a:t>
          </a:r>
          <a:endParaRPr lang="zh-CN" altLang="en-US" sz="1600" b="1"/>
        </a:p>
      </dgm:t>
    </dgm:pt>
    <dgm:pt modelId="{51BB3ABA-1FAE-4608-9FF9-4FE24E778304}" type="parTrans" cxnId="{2E30544A-D5D8-4368-8009-2F2234CB4290}">
      <dgm:prSet/>
      <dgm:spPr/>
      <dgm:t>
        <a:bodyPr/>
        <a:lstStyle/>
        <a:p>
          <a:endParaRPr lang="zh-CN" altLang="en-US"/>
        </a:p>
      </dgm:t>
    </dgm:pt>
    <dgm:pt modelId="{36AA5E1D-DD8C-4E89-9F2B-245A6C2A7122}" type="sibTrans" cxnId="{2E30544A-D5D8-4368-8009-2F2234CB4290}">
      <dgm:prSet/>
      <dgm:spPr/>
      <dgm:t>
        <a:bodyPr/>
        <a:lstStyle/>
        <a:p>
          <a:endParaRPr lang="zh-CN" altLang="en-US"/>
        </a:p>
      </dgm:t>
    </dgm:pt>
    <dgm:pt modelId="{1E8AFDB2-2A4A-4DE5-810A-C8BB3372FF02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>
              <a:sym typeface="+mn-ea"/>
            </a:rPr>
            <a:t>卖家</a:t>
          </a:r>
        </a:p>
      </dgm:t>
    </dgm:pt>
    <dgm:pt modelId="{3261D53D-06FA-40F1-9DB2-2D2733908E77}" type="parTrans" cxnId="{911E256A-D596-4AE5-9677-826C34A297EE}">
      <dgm:prSet/>
      <dgm:spPr/>
      <dgm:t>
        <a:bodyPr/>
        <a:lstStyle/>
        <a:p>
          <a:endParaRPr lang="zh-CN" altLang="en-US"/>
        </a:p>
      </dgm:t>
    </dgm:pt>
    <dgm:pt modelId="{E8B46CB9-C1D3-4C36-8F0B-3E284DFD0C30}" type="sibTrans" cxnId="{911E256A-D596-4AE5-9677-826C34A297EE}">
      <dgm:prSet/>
      <dgm:spPr/>
      <dgm:t>
        <a:bodyPr/>
        <a:lstStyle/>
        <a:p>
          <a:endParaRPr lang="zh-CN" altLang="en-US"/>
        </a:p>
      </dgm:t>
    </dgm:pt>
    <dgm:pt modelId="{93488A38-1A4C-4CF8-99F2-FF9F360AF58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/>
            <a:t>技术开发人员</a:t>
          </a:r>
        </a:p>
      </dgm:t>
    </dgm:pt>
    <dgm:pt modelId="{E0E83B2C-F41F-447F-8826-92F058EC1118}" type="parTrans" cxnId="{9AD7F24C-91A3-4C5B-B94B-34BCEBC154F9}">
      <dgm:prSet/>
      <dgm:spPr/>
      <dgm:t>
        <a:bodyPr/>
        <a:lstStyle/>
        <a:p>
          <a:endParaRPr lang="zh-CN" altLang="en-US"/>
        </a:p>
      </dgm:t>
    </dgm:pt>
    <dgm:pt modelId="{63705DBC-A481-4760-B982-C3E9772BC746}" type="sibTrans" cxnId="{9AD7F24C-91A3-4C5B-B94B-34BCEBC154F9}">
      <dgm:prSet/>
      <dgm:spPr/>
      <dgm:t>
        <a:bodyPr/>
        <a:lstStyle/>
        <a:p>
          <a:endParaRPr lang="zh-CN" altLang="en-US"/>
        </a:p>
      </dgm:t>
    </dgm:pt>
    <dgm:pt modelId="{2912DA69-E98D-4012-82DF-498C2BE67947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600" b="1"/>
            <a:t>内容创作者</a:t>
          </a:r>
        </a:p>
      </dgm:t>
    </dgm:pt>
    <dgm:pt modelId="{BE2A1180-AFF2-4472-8C00-A02070E7786A}" type="parTrans" cxnId="{F6E240FD-3C97-4794-B405-9875AC26D91E}">
      <dgm:prSet/>
      <dgm:spPr/>
      <dgm:t>
        <a:bodyPr/>
        <a:lstStyle/>
        <a:p>
          <a:endParaRPr lang="zh-CN" altLang="en-US"/>
        </a:p>
      </dgm:t>
    </dgm:pt>
    <dgm:pt modelId="{DAF3BF72-67B9-4C40-B4F1-45576C2DA31B}" type="sibTrans" cxnId="{F6E240FD-3C97-4794-B405-9875AC26D91E}">
      <dgm:prSet/>
      <dgm:spPr/>
      <dgm:t>
        <a:bodyPr/>
        <a:lstStyle/>
        <a:p>
          <a:endParaRPr lang="zh-CN" altLang="en-US"/>
        </a:p>
      </dgm:t>
    </dgm:pt>
    <dgm:pt modelId="{55E3F63A-E424-4A78-99F6-460269701B32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服务结果</a:t>
          </a:r>
        </a:p>
      </dgm:t>
    </dgm:pt>
    <dgm:pt modelId="{C3456233-601D-451E-93A2-828882BBB3A4}" type="parTrans" cxnId="{ACB9BB2B-3566-4720-9714-8C5CE472BE8F}">
      <dgm:prSet/>
      <dgm:spPr/>
      <dgm:t>
        <a:bodyPr/>
        <a:lstStyle/>
        <a:p>
          <a:endParaRPr lang="zh-CN" altLang="en-US"/>
        </a:p>
      </dgm:t>
    </dgm:pt>
    <dgm:pt modelId="{CD3C2AD4-08D2-4AFE-99F2-3E2762DB2CB3}" type="sibTrans" cxnId="{ACB9BB2B-3566-4720-9714-8C5CE472BE8F}">
      <dgm:prSet/>
      <dgm:spPr/>
      <dgm:t>
        <a:bodyPr/>
        <a:lstStyle/>
        <a:p>
          <a:endParaRPr lang="zh-CN" altLang="en-US"/>
        </a:p>
      </dgm:t>
    </dgm:pt>
    <dgm:pt modelId="{B9A3ED9B-031C-4CC0-999B-EC3D7CDD763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b="1"/>
            <a:t>使用户便捷地挑选电子商城上的货物，以更加低廉的价格购买，享受优质的物流服务</a:t>
          </a:r>
        </a:p>
      </dgm:t>
    </dgm:pt>
    <dgm:pt modelId="{E4923E81-B267-4F19-8DF2-8509CF40961F}" type="parTrans" cxnId="{B89556BA-E443-4A47-B334-A793C3353379}">
      <dgm:prSet/>
      <dgm:spPr/>
      <dgm:t>
        <a:bodyPr/>
        <a:lstStyle/>
        <a:p>
          <a:endParaRPr lang="zh-CN" altLang="en-US"/>
        </a:p>
      </dgm:t>
    </dgm:pt>
    <dgm:pt modelId="{D63A6C73-7B8B-4D9C-83D7-5BF86AE1E5E9}" type="sibTrans" cxnId="{B89556BA-E443-4A47-B334-A793C3353379}">
      <dgm:prSet/>
      <dgm:spPr/>
      <dgm:t>
        <a:bodyPr/>
        <a:lstStyle/>
        <a:p>
          <a:endParaRPr lang="zh-CN" altLang="en-US"/>
        </a:p>
      </dgm:t>
    </dgm:pt>
    <dgm:pt modelId="{63E6387A-BF73-4D7D-8B7F-5402052ECA55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服务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/>
            <a:t>提供者</a:t>
          </a:r>
        </a:p>
      </dgm:t>
    </dgm:pt>
    <dgm:pt modelId="{C6B875DE-53C7-480A-9898-23875F6ECC3A}" type="parTrans" cxnId="{0BF5554F-ECB4-4430-8885-3148AA483BD8}">
      <dgm:prSet/>
      <dgm:spPr/>
      <dgm:t>
        <a:bodyPr/>
        <a:lstStyle/>
        <a:p>
          <a:endParaRPr lang="zh-CN" altLang="en-US"/>
        </a:p>
      </dgm:t>
    </dgm:pt>
    <dgm:pt modelId="{642828FC-B1E4-40D8-A7AE-C618CC42A229}" type="sibTrans" cxnId="{0BF5554F-ECB4-4430-8885-3148AA483BD8}">
      <dgm:prSet/>
      <dgm:spPr/>
      <dgm:t>
        <a:bodyPr/>
        <a:lstStyle/>
        <a:p>
          <a:endParaRPr lang="zh-CN" altLang="en-US"/>
        </a:p>
      </dgm:t>
    </dgm:pt>
    <dgm:pt modelId="{CD7A4B2D-46FA-4FE0-80F6-32D74FB2E2A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000" b="1"/>
            <a:t>Amazon</a:t>
          </a:r>
          <a:r>
            <a:rPr lang="zh-CN" altLang="en-US" sz="1000" b="1"/>
            <a:t>服务平台</a:t>
          </a:r>
        </a:p>
      </dgm:t>
    </dgm:pt>
    <dgm:pt modelId="{3F7D8F0F-7051-4824-A0FF-DE5ED3CF904C}" type="parTrans" cxnId="{5D824DC4-7CC1-44E0-AE0C-6D7BD71649DF}">
      <dgm:prSet/>
      <dgm:spPr/>
      <dgm:t>
        <a:bodyPr/>
        <a:lstStyle/>
        <a:p>
          <a:endParaRPr lang="zh-CN" altLang="en-US"/>
        </a:p>
      </dgm:t>
    </dgm:pt>
    <dgm:pt modelId="{24C2F25D-8E0F-4758-B880-2238D7E7ADC4}" type="sibTrans" cxnId="{5D824DC4-7CC1-44E0-AE0C-6D7BD71649DF}">
      <dgm:prSet/>
      <dgm:spPr/>
      <dgm:t>
        <a:bodyPr/>
        <a:lstStyle/>
        <a:p>
          <a:endParaRPr lang="zh-CN" altLang="en-US"/>
        </a:p>
      </dgm:t>
    </dgm:pt>
    <dgm:pt modelId="{E16D523B-92E3-4F75-A455-569B9ACB5733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各类制造商、内容提供商</a:t>
          </a:r>
        </a:p>
      </dgm:t>
    </dgm:pt>
    <dgm:pt modelId="{8AA6FF3F-2E6E-4E08-8945-6EFE7DB58780}" type="parTrans" cxnId="{D12261C5-B233-427A-A40B-35B8276BE7E9}">
      <dgm:prSet/>
      <dgm:spPr/>
      <dgm:t>
        <a:bodyPr/>
        <a:lstStyle/>
        <a:p>
          <a:endParaRPr lang="zh-CN" altLang="en-US"/>
        </a:p>
      </dgm:t>
    </dgm:pt>
    <dgm:pt modelId="{7B62E0EB-76BA-417C-B089-F1F74B704398}" type="sibTrans" cxnId="{D12261C5-B233-427A-A40B-35B8276BE7E9}">
      <dgm:prSet/>
      <dgm:spPr/>
      <dgm:t>
        <a:bodyPr/>
        <a:lstStyle/>
        <a:p>
          <a:endParaRPr lang="zh-CN" altLang="en-US"/>
        </a:p>
      </dgm:t>
    </dgm:pt>
    <dgm:pt modelId="{FC21B69F-DC5A-413A-8349-DA77ED2C885A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代理注册、记账的服务商</a:t>
          </a:r>
        </a:p>
      </dgm:t>
    </dgm:pt>
    <dgm:pt modelId="{47E32C3E-2408-42F0-A16D-F2ED69B64E72}" type="parTrans" cxnId="{36BD4371-4333-41AA-BEAF-55D9585288CB}">
      <dgm:prSet/>
      <dgm:spPr/>
      <dgm:t>
        <a:bodyPr/>
        <a:lstStyle/>
        <a:p>
          <a:endParaRPr lang="zh-CN" altLang="en-US"/>
        </a:p>
      </dgm:t>
    </dgm:pt>
    <dgm:pt modelId="{3AEB606E-08A3-4379-8B5D-26079FBD3966}" type="sibTrans" cxnId="{36BD4371-4333-41AA-BEAF-55D9585288CB}">
      <dgm:prSet/>
      <dgm:spPr/>
      <dgm:t>
        <a:bodyPr/>
        <a:lstStyle/>
        <a:p>
          <a:endParaRPr lang="zh-CN" altLang="en-US"/>
        </a:p>
      </dgm:t>
    </dgm:pt>
    <dgm:pt modelId="{B1648457-8AE2-4B2B-B235-C0581F4268A0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提供第三方收款的服务商</a:t>
          </a:r>
        </a:p>
      </dgm:t>
    </dgm:pt>
    <dgm:pt modelId="{A4209EC2-FB73-4013-849E-F240EE071CB4}" type="parTrans" cxnId="{7F8EA602-A2DE-4E93-A9B1-DB32A23E6C64}">
      <dgm:prSet/>
      <dgm:spPr/>
      <dgm:t>
        <a:bodyPr/>
        <a:lstStyle/>
        <a:p>
          <a:endParaRPr lang="zh-CN" altLang="en-US"/>
        </a:p>
      </dgm:t>
    </dgm:pt>
    <dgm:pt modelId="{F1B491DD-2122-4FF9-B586-EFC2FF5F656E}" type="sibTrans" cxnId="{7F8EA602-A2DE-4E93-A9B1-DB32A23E6C64}">
      <dgm:prSet/>
      <dgm:spPr/>
      <dgm:t>
        <a:bodyPr/>
        <a:lstStyle/>
        <a:p>
          <a:endParaRPr lang="zh-CN" altLang="en-US"/>
        </a:p>
      </dgm:t>
    </dgm:pt>
    <dgm:pt modelId="{F6061F47-E643-4D35-AB7D-99048C44656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提供选品软件的服务商</a:t>
          </a:r>
        </a:p>
      </dgm:t>
    </dgm:pt>
    <dgm:pt modelId="{40FE4709-E190-461D-8763-9A9B35DBC911}" type="parTrans" cxnId="{C8D4BC6C-1873-417C-8C74-EEC62C8BD988}">
      <dgm:prSet/>
      <dgm:spPr/>
      <dgm:t>
        <a:bodyPr/>
        <a:lstStyle/>
        <a:p>
          <a:endParaRPr lang="zh-CN" altLang="en-US"/>
        </a:p>
      </dgm:t>
    </dgm:pt>
    <dgm:pt modelId="{5ED3940E-BD65-41FB-83A6-7B9A7161C03E}" type="sibTrans" cxnId="{C8D4BC6C-1873-417C-8C74-EEC62C8BD988}">
      <dgm:prSet/>
      <dgm:spPr/>
      <dgm:t>
        <a:bodyPr/>
        <a:lstStyle/>
        <a:p>
          <a:endParaRPr lang="zh-CN" altLang="en-US"/>
        </a:p>
      </dgm:t>
    </dgm:pt>
    <dgm:pt modelId="{11EDFA38-C2C1-4374-9314-BE99EB4B6595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000" b="1"/>
            <a:t>站外Deal站推广服务商</a:t>
          </a:r>
        </a:p>
      </dgm:t>
    </dgm:pt>
    <dgm:pt modelId="{DE8B1511-A651-4C53-969D-CB51BD372785}" type="parTrans" cxnId="{7D747F0D-ADD2-479F-9E64-1B11898A86C0}">
      <dgm:prSet/>
      <dgm:spPr/>
      <dgm:t>
        <a:bodyPr/>
        <a:lstStyle/>
        <a:p>
          <a:endParaRPr lang="zh-CN" altLang="en-US"/>
        </a:p>
      </dgm:t>
    </dgm:pt>
    <dgm:pt modelId="{A64391FC-95E3-47BF-AB90-15612A6858F8}" type="sibTrans" cxnId="{7D747F0D-ADD2-479F-9E64-1B11898A86C0}">
      <dgm:prSet/>
      <dgm:spPr/>
      <dgm:t>
        <a:bodyPr/>
        <a:lstStyle/>
        <a:p>
          <a:endParaRPr lang="zh-CN" altLang="en-US"/>
        </a:p>
      </dgm:t>
    </dgm:pt>
    <dgm:pt modelId="{88A5E93E-1727-4EA2-B7DD-ABA4810A3149}" type="pres">
      <dgm:prSet presAssocID="{77F3392A-67AB-45C6-87ED-8E151355151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0E85546-9197-448A-9BA5-4253E6B8C5CD}" type="pres">
      <dgm:prSet presAssocID="{77F3392A-67AB-45C6-87ED-8E151355151C}" presName="children" presStyleCnt="0"/>
      <dgm:spPr/>
    </dgm:pt>
    <dgm:pt modelId="{E48A3223-AAC2-440C-AD23-D79660927AE5}" type="pres">
      <dgm:prSet presAssocID="{77F3392A-67AB-45C6-87ED-8E151355151C}" presName="child1group" presStyleCnt="0"/>
      <dgm:spPr/>
    </dgm:pt>
    <dgm:pt modelId="{D7CB1ED1-E31B-4F7D-BD98-881127D83197}" type="pres">
      <dgm:prSet presAssocID="{77F3392A-67AB-45C6-87ED-8E151355151C}" presName="child1" presStyleLbl="bgAcc1" presStyleIdx="0" presStyleCnt="4"/>
      <dgm:spPr/>
    </dgm:pt>
    <dgm:pt modelId="{90C907D0-3029-4767-8F85-928579FFF321}" type="pres">
      <dgm:prSet presAssocID="{77F3392A-67AB-45C6-87ED-8E151355151C}" presName="child1Text" presStyleLbl="bgAcc1" presStyleIdx="0" presStyleCnt="4">
        <dgm:presLayoutVars>
          <dgm:bulletEnabled val="1"/>
        </dgm:presLayoutVars>
      </dgm:prSet>
      <dgm:spPr/>
    </dgm:pt>
    <dgm:pt modelId="{92CCFD6C-BEA6-41BE-B625-A7AE2D6B57A6}" type="pres">
      <dgm:prSet presAssocID="{77F3392A-67AB-45C6-87ED-8E151355151C}" presName="child2group" presStyleCnt="0"/>
      <dgm:spPr/>
    </dgm:pt>
    <dgm:pt modelId="{A3597045-1B31-461D-918C-4040B46E4431}" type="pres">
      <dgm:prSet presAssocID="{77F3392A-67AB-45C6-87ED-8E151355151C}" presName="child2" presStyleLbl="bgAcc1" presStyleIdx="1" presStyleCnt="4"/>
      <dgm:spPr/>
    </dgm:pt>
    <dgm:pt modelId="{5557A6FA-ADD7-4121-9EB0-9A64184BACF3}" type="pres">
      <dgm:prSet presAssocID="{77F3392A-67AB-45C6-87ED-8E151355151C}" presName="child2Text" presStyleLbl="bgAcc1" presStyleIdx="1" presStyleCnt="4">
        <dgm:presLayoutVars>
          <dgm:bulletEnabled val="1"/>
        </dgm:presLayoutVars>
      </dgm:prSet>
      <dgm:spPr/>
    </dgm:pt>
    <dgm:pt modelId="{6B5CDC70-3439-43BF-97EE-1D81EE991393}" type="pres">
      <dgm:prSet presAssocID="{77F3392A-67AB-45C6-87ED-8E151355151C}" presName="child3group" presStyleCnt="0"/>
      <dgm:spPr/>
    </dgm:pt>
    <dgm:pt modelId="{38E60065-3CC6-4AEA-8F6D-3F3C11C4B4DF}" type="pres">
      <dgm:prSet presAssocID="{77F3392A-67AB-45C6-87ED-8E151355151C}" presName="child3" presStyleLbl="bgAcc1" presStyleIdx="2" presStyleCnt="4"/>
      <dgm:spPr/>
    </dgm:pt>
    <dgm:pt modelId="{CE949429-822A-433F-AFB5-EF782F8A255D}" type="pres">
      <dgm:prSet presAssocID="{77F3392A-67AB-45C6-87ED-8E151355151C}" presName="child3Text" presStyleLbl="bgAcc1" presStyleIdx="2" presStyleCnt="4">
        <dgm:presLayoutVars>
          <dgm:bulletEnabled val="1"/>
        </dgm:presLayoutVars>
      </dgm:prSet>
      <dgm:spPr/>
    </dgm:pt>
    <dgm:pt modelId="{0A4AA687-3FBC-41D9-B7CD-65F30A7106DC}" type="pres">
      <dgm:prSet presAssocID="{77F3392A-67AB-45C6-87ED-8E151355151C}" presName="child4group" presStyleCnt="0"/>
      <dgm:spPr/>
    </dgm:pt>
    <dgm:pt modelId="{5FBB6878-29E5-4B60-88D7-D4EFAE2826E5}" type="pres">
      <dgm:prSet presAssocID="{77F3392A-67AB-45C6-87ED-8E151355151C}" presName="child4" presStyleLbl="bgAcc1" presStyleIdx="3" presStyleCnt="4"/>
      <dgm:spPr/>
    </dgm:pt>
    <dgm:pt modelId="{4FFE910C-04E3-4FBF-9A4A-757BD60AFBAA}" type="pres">
      <dgm:prSet presAssocID="{77F3392A-67AB-45C6-87ED-8E151355151C}" presName="child4Text" presStyleLbl="bgAcc1" presStyleIdx="3" presStyleCnt="4">
        <dgm:presLayoutVars>
          <dgm:bulletEnabled val="1"/>
        </dgm:presLayoutVars>
      </dgm:prSet>
      <dgm:spPr/>
    </dgm:pt>
    <dgm:pt modelId="{AEE0503A-8086-47AD-9E23-37DC1FF48EC3}" type="pres">
      <dgm:prSet presAssocID="{77F3392A-67AB-45C6-87ED-8E151355151C}" presName="childPlaceholder" presStyleCnt="0"/>
      <dgm:spPr/>
    </dgm:pt>
    <dgm:pt modelId="{640FB04E-5FB8-443D-8575-C115C19AC946}" type="pres">
      <dgm:prSet presAssocID="{77F3392A-67AB-45C6-87ED-8E151355151C}" presName="circle" presStyleCnt="0"/>
      <dgm:spPr/>
    </dgm:pt>
    <dgm:pt modelId="{8B732ED6-D4F2-4872-85F2-4AA038F26E67}" type="pres">
      <dgm:prSet presAssocID="{77F3392A-67AB-45C6-87ED-8E151355151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E12746E-A927-4827-BCB0-FA06C704BAA3}" type="pres">
      <dgm:prSet presAssocID="{77F3392A-67AB-45C6-87ED-8E151355151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ADC461F-D521-4955-8144-657949622AC6}" type="pres">
      <dgm:prSet presAssocID="{77F3392A-67AB-45C6-87ED-8E151355151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79FA352-0AA0-481C-8544-022DCC0DF3B1}" type="pres">
      <dgm:prSet presAssocID="{77F3392A-67AB-45C6-87ED-8E151355151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668AC4D-D119-4D1C-B850-0E2B50CB151C}" type="pres">
      <dgm:prSet presAssocID="{77F3392A-67AB-45C6-87ED-8E151355151C}" presName="quadrantPlaceholder" presStyleCnt="0"/>
      <dgm:spPr/>
    </dgm:pt>
    <dgm:pt modelId="{140DBE94-F1E0-4466-8994-BA7DE636A9F2}" type="pres">
      <dgm:prSet presAssocID="{77F3392A-67AB-45C6-87ED-8E151355151C}" presName="center1" presStyleLbl="fgShp" presStyleIdx="0" presStyleCnt="2"/>
      <dgm:spPr/>
    </dgm:pt>
    <dgm:pt modelId="{FF147BBC-1518-4517-BE8A-B8D33DAB25B3}" type="pres">
      <dgm:prSet presAssocID="{77F3392A-67AB-45C6-87ED-8E151355151C}" presName="center2" presStyleLbl="fgShp" presStyleIdx="1" presStyleCnt="2"/>
      <dgm:spPr/>
    </dgm:pt>
  </dgm:ptLst>
  <dgm:cxnLst>
    <dgm:cxn modelId="{22D5A000-2C68-437B-91FA-3F424E9719D0}" type="presOf" srcId="{CD7A4B2D-46FA-4FE0-80F6-32D74FB2E2A8}" destId="{4FFE910C-04E3-4FBF-9A4A-757BD60AFBAA}" srcOrd="1" destOrd="0" presId="urn:microsoft.com/office/officeart/2005/8/layout/cycle4#1"/>
    <dgm:cxn modelId="{7F8EA602-A2DE-4E93-A9B1-DB32A23E6C64}" srcId="{63E6387A-BF73-4D7D-8B7F-5402052ECA55}" destId="{B1648457-8AE2-4B2B-B235-C0581F4268A0}" srcOrd="3" destOrd="0" parTransId="{A4209EC2-FB73-4013-849E-F240EE071CB4}" sibTransId="{F1B491DD-2122-4FF9-B586-EFC2FF5F656E}"/>
    <dgm:cxn modelId="{7D747F0D-ADD2-479F-9E64-1B11898A86C0}" srcId="{63E6387A-BF73-4D7D-8B7F-5402052ECA55}" destId="{11EDFA38-C2C1-4374-9314-BE99EB4B6595}" srcOrd="5" destOrd="0" parTransId="{DE8B1511-A651-4C53-969D-CB51BD372785}" sibTransId="{A64391FC-95E3-47BF-AB90-15612A6858F8}"/>
    <dgm:cxn modelId="{E3258212-1EE9-423B-BC06-FD312A3D30AE}" type="presOf" srcId="{FC21B69F-DC5A-413A-8349-DA77ED2C885A}" destId="{5FBB6878-29E5-4B60-88D7-D4EFAE2826E5}" srcOrd="0" destOrd="2" presId="urn:microsoft.com/office/officeart/2005/8/layout/cycle4#1"/>
    <dgm:cxn modelId="{52898219-0E24-4435-997D-8C9FDE29E3CF}" type="presOf" srcId="{E16D523B-92E3-4F75-A455-569B9ACB5733}" destId="{5FBB6878-29E5-4B60-88D7-D4EFAE2826E5}" srcOrd="0" destOrd="1" presId="urn:microsoft.com/office/officeart/2005/8/layout/cycle4#1"/>
    <dgm:cxn modelId="{21009226-6FDC-4AFB-B617-5673D37E6A55}" type="presOf" srcId="{B1648457-8AE2-4B2B-B235-C0581F4268A0}" destId="{4FFE910C-04E3-4FBF-9A4A-757BD60AFBAA}" srcOrd="1" destOrd="3" presId="urn:microsoft.com/office/officeart/2005/8/layout/cycle4#1"/>
    <dgm:cxn modelId="{8A56B527-3BAD-457C-ACB5-9B4F373F11F9}" type="presOf" srcId="{1E8AFDB2-2A4A-4DE5-810A-C8BB3372FF02}" destId="{A3597045-1B31-461D-918C-4040B46E4431}" srcOrd="0" destOrd="1" presId="urn:microsoft.com/office/officeart/2005/8/layout/cycle4#1"/>
    <dgm:cxn modelId="{ACB9BB2B-3566-4720-9714-8C5CE472BE8F}" srcId="{77F3392A-67AB-45C6-87ED-8E151355151C}" destId="{55E3F63A-E424-4A78-99F6-460269701B32}" srcOrd="2" destOrd="0" parTransId="{C3456233-601D-451E-93A2-828882BBB3A4}" sibTransId="{CD3C2AD4-08D2-4AFE-99F2-3E2762DB2CB3}"/>
    <dgm:cxn modelId="{09F0BE40-19CD-467B-9F78-CC518616FD9D}" type="presOf" srcId="{1E8AFDB2-2A4A-4DE5-810A-C8BB3372FF02}" destId="{5557A6FA-ADD7-4121-9EB0-9A64184BACF3}" srcOrd="1" destOrd="1" presId="urn:microsoft.com/office/officeart/2005/8/layout/cycle4#1"/>
    <dgm:cxn modelId="{D4F5C861-D46A-444E-B4ED-6F2A648726B9}" type="presOf" srcId="{2912DA69-E98D-4012-82DF-498C2BE67947}" destId="{5557A6FA-ADD7-4121-9EB0-9A64184BACF3}" srcOrd="1" destOrd="3" presId="urn:microsoft.com/office/officeart/2005/8/layout/cycle4#1"/>
    <dgm:cxn modelId="{BEDFAF64-9E64-424A-9DF0-3C548317F3EA}" type="presOf" srcId="{B9A3ED9B-031C-4CC0-999B-EC3D7CDD7633}" destId="{38E60065-3CC6-4AEA-8F6D-3F3C11C4B4DF}" srcOrd="0" destOrd="0" presId="urn:microsoft.com/office/officeart/2005/8/layout/cycle4#1"/>
    <dgm:cxn modelId="{E024A568-155E-4161-821B-EBEAE083EEE6}" type="presOf" srcId="{F6061F47-E643-4D35-AB7D-99048C446565}" destId="{5FBB6878-29E5-4B60-88D7-D4EFAE2826E5}" srcOrd="0" destOrd="4" presId="urn:microsoft.com/office/officeart/2005/8/layout/cycle4#1"/>
    <dgm:cxn modelId="{911E256A-D596-4AE5-9677-826C34A297EE}" srcId="{1F7F6AE2-5722-44C4-902A-A040FCB80C96}" destId="{1E8AFDB2-2A4A-4DE5-810A-C8BB3372FF02}" srcOrd="1" destOrd="0" parTransId="{3261D53D-06FA-40F1-9DB2-2D2733908E77}" sibTransId="{E8B46CB9-C1D3-4C36-8F0B-3E284DFD0C30}"/>
    <dgm:cxn modelId="{2E30544A-D5D8-4368-8009-2F2234CB4290}" srcId="{1F7F6AE2-5722-44C4-902A-A040FCB80C96}" destId="{9F5ABDFD-312D-4D12-9A5F-25941924811F}" srcOrd="0" destOrd="0" parTransId="{51BB3ABA-1FAE-4608-9FF9-4FE24E778304}" sibTransId="{36AA5E1D-DD8C-4E89-9F2B-245A6C2A7122}"/>
    <dgm:cxn modelId="{C8D3D66A-B136-4BC8-9352-668860687DC8}" type="presOf" srcId="{FC21B69F-DC5A-413A-8349-DA77ED2C885A}" destId="{4FFE910C-04E3-4FBF-9A4A-757BD60AFBAA}" srcOrd="1" destOrd="2" presId="urn:microsoft.com/office/officeart/2005/8/layout/cycle4#1"/>
    <dgm:cxn modelId="{C8D4BC6C-1873-417C-8C74-EEC62C8BD988}" srcId="{63E6387A-BF73-4D7D-8B7F-5402052ECA55}" destId="{F6061F47-E643-4D35-AB7D-99048C446565}" srcOrd="4" destOrd="0" parTransId="{40FE4709-E190-461D-8763-9A9B35DBC911}" sibTransId="{5ED3940E-BD65-41FB-83A6-7B9A7161C03E}"/>
    <dgm:cxn modelId="{9AD7F24C-91A3-4C5B-B94B-34BCEBC154F9}" srcId="{1F7F6AE2-5722-44C4-902A-A040FCB80C96}" destId="{93488A38-1A4C-4CF8-99F2-FF9F360AF580}" srcOrd="2" destOrd="0" parTransId="{E0E83B2C-F41F-447F-8826-92F058EC1118}" sibTransId="{63705DBC-A481-4760-B982-C3E9772BC746}"/>
    <dgm:cxn modelId="{7E322C6E-6C61-4229-BFC6-7A190E854078}" type="presOf" srcId="{63E6387A-BF73-4D7D-8B7F-5402052ECA55}" destId="{979FA352-0AA0-481C-8544-022DCC0DF3B1}" srcOrd="0" destOrd="0" presId="urn:microsoft.com/office/officeart/2005/8/layout/cycle4#1"/>
    <dgm:cxn modelId="{0BF5554F-ECB4-4430-8885-3148AA483BD8}" srcId="{77F3392A-67AB-45C6-87ED-8E151355151C}" destId="{63E6387A-BF73-4D7D-8B7F-5402052ECA55}" srcOrd="3" destOrd="0" parTransId="{C6B875DE-53C7-480A-9898-23875F6ECC3A}" sibTransId="{642828FC-B1E4-40D8-A7AE-C618CC42A229}"/>
    <dgm:cxn modelId="{BEE5BB50-A29E-4A24-8D2F-A16B6B847847}" type="presOf" srcId="{93488A38-1A4C-4CF8-99F2-FF9F360AF580}" destId="{A3597045-1B31-461D-918C-4040B46E4431}" srcOrd="0" destOrd="2" presId="urn:microsoft.com/office/officeart/2005/8/layout/cycle4#1"/>
    <dgm:cxn modelId="{36BD4371-4333-41AA-BEAF-55D9585288CB}" srcId="{63E6387A-BF73-4D7D-8B7F-5402052ECA55}" destId="{FC21B69F-DC5A-413A-8349-DA77ED2C885A}" srcOrd="2" destOrd="0" parTransId="{47E32C3E-2408-42F0-A16D-F2ED69B64E72}" sibTransId="{3AEB606E-08A3-4379-8B5D-26079FBD3966}"/>
    <dgm:cxn modelId="{A9B3E751-FAD7-4E15-8EB5-E8BC2F88E8BC}" type="presOf" srcId="{77F3392A-67AB-45C6-87ED-8E151355151C}" destId="{88A5E93E-1727-4EA2-B7DD-ABA4810A3149}" srcOrd="0" destOrd="0" presId="urn:microsoft.com/office/officeart/2005/8/layout/cycle4#1"/>
    <dgm:cxn modelId="{6C95F652-758C-4113-8BC4-D105FFE4962E}" type="presOf" srcId="{11EDFA38-C2C1-4374-9314-BE99EB4B6595}" destId="{4FFE910C-04E3-4FBF-9A4A-757BD60AFBAA}" srcOrd="1" destOrd="5" presId="urn:microsoft.com/office/officeart/2005/8/layout/cycle4#1"/>
    <dgm:cxn modelId="{77985C5A-8951-4C0D-B5E3-7E44E2D1DD91}" srcId="{F45BD5CF-C0D4-4F78-ACBF-18CF124223E7}" destId="{36D729E1-5E1C-4779-B988-095CB4733C39}" srcOrd="1" destOrd="0" parTransId="{0DDD7CB5-18C1-49DB-B628-9A3D6418E799}" sibTransId="{417735EE-BA7F-42E0-AE34-C269EE39619C}"/>
    <dgm:cxn modelId="{F4A03882-DCC0-42EC-ADF6-3D7C5FEE992B}" type="presOf" srcId="{CD7A4B2D-46FA-4FE0-80F6-32D74FB2E2A8}" destId="{5FBB6878-29E5-4B60-88D7-D4EFAE2826E5}" srcOrd="0" destOrd="0" presId="urn:microsoft.com/office/officeart/2005/8/layout/cycle4#1"/>
    <dgm:cxn modelId="{5EBFB984-2F12-486D-90A6-05517C9C45D4}" type="presOf" srcId="{F6061F47-E643-4D35-AB7D-99048C446565}" destId="{4FFE910C-04E3-4FBF-9A4A-757BD60AFBAA}" srcOrd="1" destOrd="4" presId="urn:microsoft.com/office/officeart/2005/8/layout/cycle4#1"/>
    <dgm:cxn modelId="{9DAF2289-9E3B-48B0-9C92-1F538CF6B441}" type="presOf" srcId="{9F5ABDFD-312D-4D12-9A5F-25941924811F}" destId="{A3597045-1B31-461D-918C-4040B46E4431}" srcOrd="0" destOrd="0" presId="urn:microsoft.com/office/officeart/2005/8/layout/cycle4#1"/>
    <dgm:cxn modelId="{4D7CBE8A-4093-4B0E-BCF2-9D4F1DF2B224}" type="presOf" srcId="{36D729E1-5E1C-4779-B988-095CB4733C39}" destId="{90C907D0-3029-4767-8F85-928579FFF321}" srcOrd="1" destOrd="1" presId="urn:microsoft.com/office/officeart/2005/8/layout/cycle4#1"/>
    <dgm:cxn modelId="{EC435695-7D77-443E-875F-5031F2EC4589}" type="presOf" srcId="{11EDFA38-C2C1-4374-9314-BE99EB4B6595}" destId="{5FBB6878-29E5-4B60-88D7-D4EFAE2826E5}" srcOrd="0" destOrd="5" presId="urn:microsoft.com/office/officeart/2005/8/layout/cycle4#1"/>
    <dgm:cxn modelId="{CADEFA9D-5C66-48F7-9D82-18C129A78D0A}" type="presOf" srcId="{9F5ABDFD-312D-4D12-9A5F-25941924811F}" destId="{5557A6FA-ADD7-4121-9EB0-9A64184BACF3}" srcOrd="1" destOrd="0" presId="urn:microsoft.com/office/officeart/2005/8/layout/cycle4#1"/>
    <dgm:cxn modelId="{CB049D9F-C4B2-4439-AF59-87048E40CAFA}" type="presOf" srcId="{2912DA69-E98D-4012-82DF-498C2BE67947}" destId="{A3597045-1B31-461D-918C-4040B46E4431}" srcOrd="0" destOrd="3" presId="urn:microsoft.com/office/officeart/2005/8/layout/cycle4#1"/>
    <dgm:cxn modelId="{1BA51FA2-5F1B-4BEF-9E92-BE2864711DE5}" type="presOf" srcId="{E16D523B-92E3-4F75-A455-569B9ACB5733}" destId="{4FFE910C-04E3-4FBF-9A4A-757BD60AFBAA}" srcOrd="1" destOrd="1" presId="urn:microsoft.com/office/officeart/2005/8/layout/cycle4#1"/>
    <dgm:cxn modelId="{3F22FEA5-7AE7-441D-A923-5B1B2C3A586B}" type="presOf" srcId="{C22DED30-7104-4390-882E-ABDE4C373306}" destId="{D7CB1ED1-E31B-4F7D-BD98-881127D83197}" srcOrd="0" destOrd="0" presId="urn:microsoft.com/office/officeart/2005/8/layout/cycle4#1"/>
    <dgm:cxn modelId="{7F17B5A8-797E-446C-A84C-4B01A72ED68C}" type="presOf" srcId="{1F7F6AE2-5722-44C4-902A-A040FCB80C96}" destId="{3E12746E-A927-4827-BCB0-FA06C704BAA3}" srcOrd="0" destOrd="0" presId="urn:microsoft.com/office/officeart/2005/8/layout/cycle4#1"/>
    <dgm:cxn modelId="{363FBCAF-D28C-45C2-95EF-A4516001BD39}" type="presOf" srcId="{B9A3ED9B-031C-4CC0-999B-EC3D7CDD7633}" destId="{CE949429-822A-433F-AFB5-EF782F8A255D}" srcOrd="1" destOrd="0" presId="urn:microsoft.com/office/officeart/2005/8/layout/cycle4#1"/>
    <dgm:cxn modelId="{D0F2A0B7-445A-409B-B5D6-BDAFB6F37845}" type="presOf" srcId="{B1648457-8AE2-4B2B-B235-C0581F4268A0}" destId="{5FBB6878-29E5-4B60-88D7-D4EFAE2826E5}" srcOrd="0" destOrd="3" presId="urn:microsoft.com/office/officeart/2005/8/layout/cycle4#1"/>
    <dgm:cxn modelId="{B89556BA-E443-4A47-B334-A793C3353379}" srcId="{55E3F63A-E424-4A78-99F6-460269701B32}" destId="{B9A3ED9B-031C-4CC0-999B-EC3D7CDD7633}" srcOrd="0" destOrd="0" parTransId="{E4923E81-B267-4F19-8DF2-8509CF40961F}" sibTransId="{D63A6C73-7B8B-4D9C-83D7-5BF86AE1E5E9}"/>
    <dgm:cxn modelId="{15AA3ABE-FD1A-4477-857C-C23AF55E5BC8}" type="presOf" srcId="{55E3F63A-E424-4A78-99F6-460269701B32}" destId="{9ADC461F-D521-4955-8144-657949622AC6}" srcOrd="0" destOrd="0" presId="urn:microsoft.com/office/officeart/2005/8/layout/cycle4#1"/>
    <dgm:cxn modelId="{D8024EC1-2000-4757-A21C-5744D2340E35}" type="presOf" srcId="{C22DED30-7104-4390-882E-ABDE4C373306}" destId="{90C907D0-3029-4767-8F85-928579FFF321}" srcOrd="1" destOrd="0" presId="urn:microsoft.com/office/officeart/2005/8/layout/cycle4#1"/>
    <dgm:cxn modelId="{CE0077C2-2FEB-41C7-A73F-C08C5B4AF36A}" type="presOf" srcId="{93488A38-1A4C-4CF8-99F2-FF9F360AF580}" destId="{5557A6FA-ADD7-4121-9EB0-9A64184BACF3}" srcOrd="1" destOrd="2" presId="urn:microsoft.com/office/officeart/2005/8/layout/cycle4#1"/>
    <dgm:cxn modelId="{5D824DC4-7CC1-44E0-AE0C-6D7BD71649DF}" srcId="{63E6387A-BF73-4D7D-8B7F-5402052ECA55}" destId="{CD7A4B2D-46FA-4FE0-80F6-32D74FB2E2A8}" srcOrd="0" destOrd="0" parTransId="{3F7D8F0F-7051-4824-A0FF-DE5ED3CF904C}" sibTransId="{24C2F25D-8E0F-4758-B880-2238D7E7ADC4}"/>
    <dgm:cxn modelId="{D12261C5-B233-427A-A40B-35B8276BE7E9}" srcId="{63E6387A-BF73-4D7D-8B7F-5402052ECA55}" destId="{E16D523B-92E3-4F75-A455-569B9ACB5733}" srcOrd="1" destOrd="0" parTransId="{8AA6FF3F-2E6E-4E08-8945-6EFE7DB58780}" sibTransId="{7B62E0EB-76BA-417C-B089-F1F74B704398}"/>
    <dgm:cxn modelId="{763175DA-F5D7-4910-9BBE-5442D7C82B60}" srcId="{77F3392A-67AB-45C6-87ED-8E151355151C}" destId="{F45BD5CF-C0D4-4F78-ACBF-18CF124223E7}" srcOrd="0" destOrd="0" parTransId="{D0A9BC9B-C56B-458A-A410-C6632E22E842}" sibTransId="{17375B68-02C6-40EC-9FDB-1F11042FA083}"/>
    <dgm:cxn modelId="{30C06CE1-1AEE-4AD6-B548-5A47425F362A}" type="presOf" srcId="{F45BD5CF-C0D4-4F78-ACBF-18CF124223E7}" destId="{8B732ED6-D4F2-4872-85F2-4AA038F26E67}" srcOrd="0" destOrd="0" presId="urn:microsoft.com/office/officeart/2005/8/layout/cycle4#1"/>
    <dgm:cxn modelId="{F32D74E1-3E90-4A88-8375-3AAA40EA064D}" srcId="{77F3392A-67AB-45C6-87ED-8E151355151C}" destId="{1F7F6AE2-5722-44C4-902A-A040FCB80C96}" srcOrd="1" destOrd="0" parTransId="{307549BC-DB71-4E6B-BA01-20ED51BD95B0}" sibTransId="{2348FAAC-3EB4-459F-9705-34750AF8FC14}"/>
    <dgm:cxn modelId="{B86EC0E5-862E-489B-A2B3-EA42AF856715}" srcId="{F45BD5CF-C0D4-4F78-ACBF-18CF124223E7}" destId="{C22DED30-7104-4390-882E-ABDE4C373306}" srcOrd="0" destOrd="0" parTransId="{FBF7B22B-AF84-452E-8D49-5CFB566EDBAD}" sibTransId="{AA5778B4-A938-4990-B244-74952A6CEEB2}"/>
    <dgm:cxn modelId="{9F7D35F5-D124-4C37-8469-E8A9C18E4C66}" type="presOf" srcId="{36D729E1-5E1C-4779-B988-095CB4733C39}" destId="{D7CB1ED1-E31B-4F7D-BD98-881127D83197}" srcOrd="0" destOrd="1" presId="urn:microsoft.com/office/officeart/2005/8/layout/cycle4#1"/>
    <dgm:cxn modelId="{F6E240FD-3C97-4794-B405-9875AC26D91E}" srcId="{1F7F6AE2-5722-44C4-902A-A040FCB80C96}" destId="{2912DA69-E98D-4012-82DF-498C2BE67947}" srcOrd="3" destOrd="0" parTransId="{BE2A1180-AFF2-4472-8C00-A02070E7786A}" sibTransId="{DAF3BF72-67B9-4C40-B4F1-45576C2DA31B}"/>
    <dgm:cxn modelId="{2AB3871B-683D-4590-B48C-CCB318460A57}" type="presParOf" srcId="{88A5E93E-1727-4EA2-B7DD-ABA4810A3149}" destId="{00E85546-9197-448A-9BA5-4253E6B8C5CD}" srcOrd="0" destOrd="0" presId="urn:microsoft.com/office/officeart/2005/8/layout/cycle4#1"/>
    <dgm:cxn modelId="{B4E9631A-9E60-4CC5-90C9-3488CBFC84F3}" type="presParOf" srcId="{00E85546-9197-448A-9BA5-4253E6B8C5CD}" destId="{E48A3223-AAC2-440C-AD23-D79660927AE5}" srcOrd="0" destOrd="0" presId="urn:microsoft.com/office/officeart/2005/8/layout/cycle4#1"/>
    <dgm:cxn modelId="{AB47AB87-9FA9-4E76-96D5-6A310953EE8D}" type="presParOf" srcId="{E48A3223-AAC2-440C-AD23-D79660927AE5}" destId="{D7CB1ED1-E31B-4F7D-BD98-881127D83197}" srcOrd="0" destOrd="0" presId="urn:microsoft.com/office/officeart/2005/8/layout/cycle4#1"/>
    <dgm:cxn modelId="{E8E2FD48-6B38-493A-82DA-E809EFB07DD3}" type="presParOf" srcId="{E48A3223-AAC2-440C-AD23-D79660927AE5}" destId="{90C907D0-3029-4767-8F85-928579FFF321}" srcOrd="1" destOrd="0" presId="urn:microsoft.com/office/officeart/2005/8/layout/cycle4#1"/>
    <dgm:cxn modelId="{9F56713B-7F03-44D2-B1F6-A5834E08150D}" type="presParOf" srcId="{00E85546-9197-448A-9BA5-4253E6B8C5CD}" destId="{92CCFD6C-BEA6-41BE-B625-A7AE2D6B57A6}" srcOrd="1" destOrd="0" presId="urn:microsoft.com/office/officeart/2005/8/layout/cycle4#1"/>
    <dgm:cxn modelId="{EF86D8C5-508F-4557-ACDB-ADEE968B36AD}" type="presParOf" srcId="{92CCFD6C-BEA6-41BE-B625-A7AE2D6B57A6}" destId="{A3597045-1B31-461D-918C-4040B46E4431}" srcOrd="0" destOrd="0" presId="urn:microsoft.com/office/officeart/2005/8/layout/cycle4#1"/>
    <dgm:cxn modelId="{00E88819-29CA-459D-B7C8-056FD86D9E4A}" type="presParOf" srcId="{92CCFD6C-BEA6-41BE-B625-A7AE2D6B57A6}" destId="{5557A6FA-ADD7-4121-9EB0-9A64184BACF3}" srcOrd="1" destOrd="0" presId="urn:microsoft.com/office/officeart/2005/8/layout/cycle4#1"/>
    <dgm:cxn modelId="{43D228B5-7272-45BF-AFAB-FDCEE6F46D8B}" type="presParOf" srcId="{00E85546-9197-448A-9BA5-4253E6B8C5CD}" destId="{6B5CDC70-3439-43BF-97EE-1D81EE991393}" srcOrd="2" destOrd="0" presId="urn:microsoft.com/office/officeart/2005/8/layout/cycle4#1"/>
    <dgm:cxn modelId="{C5E0DC1C-02A3-460F-AE20-060C98A38914}" type="presParOf" srcId="{6B5CDC70-3439-43BF-97EE-1D81EE991393}" destId="{38E60065-3CC6-4AEA-8F6D-3F3C11C4B4DF}" srcOrd="0" destOrd="0" presId="urn:microsoft.com/office/officeart/2005/8/layout/cycle4#1"/>
    <dgm:cxn modelId="{CB7780F6-8B9C-49FE-B9CB-735C69E96B9E}" type="presParOf" srcId="{6B5CDC70-3439-43BF-97EE-1D81EE991393}" destId="{CE949429-822A-433F-AFB5-EF782F8A255D}" srcOrd="1" destOrd="0" presId="urn:microsoft.com/office/officeart/2005/8/layout/cycle4#1"/>
    <dgm:cxn modelId="{8D1802C2-BEDE-4524-9B8C-E3D6AF596E94}" type="presParOf" srcId="{00E85546-9197-448A-9BA5-4253E6B8C5CD}" destId="{0A4AA687-3FBC-41D9-B7CD-65F30A7106DC}" srcOrd="3" destOrd="0" presId="urn:microsoft.com/office/officeart/2005/8/layout/cycle4#1"/>
    <dgm:cxn modelId="{1C2DC3F1-FE51-408E-B7DB-AC82C8D040A8}" type="presParOf" srcId="{0A4AA687-3FBC-41D9-B7CD-65F30A7106DC}" destId="{5FBB6878-29E5-4B60-88D7-D4EFAE2826E5}" srcOrd="0" destOrd="0" presId="urn:microsoft.com/office/officeart/2005/8/layout/cycle4#1"/>
    <dgm:cxn modelId="{A3F8755F-3D0D-4C2C-945E-46026E1FA726}" type="presParOf" srcId="{0A4AA687-3FBC-41D9-B7CD-65F30A7106DC}" destId="{4FFE910C-04E3-4FBF-9A4A-757BD60AFBAA}" srcOrd="1" destOrd="0" presId="urn:microsoft.com/office/officeart/2005/8/layout/cycle4#1"/>
    <dgm:cxn modelId="{67A51EF0-34C3-445F-A11D-3C4D8141DDED}" type="presParOf" srcId="{00E85546-9197-448A-9BA5-4253E6B8C5CD}" destId="{AEE0503A-8086-47AD-9E23-37DC1FF48EC3}" srcOrd="4" destOrd="0" presId="urn:microsoft.com/office/officeart/2005/8/layout/cycle4#1"/>
    <dgm:cxn modelId="{CE88AF37-3E1E-4433-81B4-BAFF8AB4A93B}" type="presParOf" srcId="{88A5E93E-1727-4EA2-B7DD-ABA4810A3149}" destId="{640FB04E-5FB8-443D-8575-C115C19AC946}" srcOrd="1" destOrd="0" presId="urn:microsoft.com/office/officeart/2005/8/layout/cycle4#1"/>
    <dgm:cxn modelId="{733D95A1-038A-42DA-A904-08B966556B78}" type="presParOf" srcId="{640FB04E-5FB8-443D-8575-C115C19AC946}" destId="{8B732ED6-D4F2-4872-85F2-4AA038F26E67}" srcOrd="0" destOrd="0" presId="urn:microsoft.com/office/officeart/2005/8/layout/cycle4#1"/>
    <dgm:cxn modelId="{D3077B8F-11F2-4A7B-84FE-5522986866FC}" type="presParOf" srcId="{640FB04E-5FB8-443D-8575-C115C19AC946}" destId="{3E12746E-A927-4827-BCB0-FA06C704BAA3}" srcOrd="1" destOrd="0" presId="urn:microsoft.com/office/officeart/2005/8/layout/cycle4#1"/>
    <dgm:cxn modelId="{3691C9EA-6A25-4896-A38D-6AD8838E0699}" type="presParOf" srcId="{640FB04E-5FB8-443D-8575-C115C19AC946}" destId="{9ADC461F-D521-4955-8144-657949622AC6}" srcOrd="2" destOrd="0" presId="urn:microsoft.com/office/officeart/2005/8/layout/cycle4#1"/>
    <dgm:cxn modelId="{513C5451-E39D-4A3D-8CFC-A6E3FA289B17}" type="presParOf" srcId="{640FB04E-5FB8-443D-8575-C115C19AC946}" destId="{979FA352-0AA0-481C-8544-022DCC0DF3B1}" srcOrd="3" destOrd="0" presId="urn:microsoft.com/office/officeart/2005/8/layout/cycle4#1"/>
    <dgm:cxn modelId="{69B24711-E344-4342-BE84-EB5B7F468F3E}" type="presParOf" srcId="{640FB04E-5FB8-443D-8575-C115C19AC946}" destId="{9668AC4D-D119-4D1C-B850-0E2B50CB151C}" srcOrd="4" destOrd="0" presId="urn:microsoft.com/office/officeart/2005/8/layout/cycle4#1"/>
    <dgm:cxn modelId="{F15285BD-D2D2-4691-8C9E-8461B6F3635F}" type="presParOf" srcId="{88A5E93E-1727-4EA2-B7DD-ABA4810A3149}" destId="{140DBE94-F1E0-4466-8994-BA7DE636A9F2}" srcOrd="2" destOrd="0" presId="urn:microsoft.com/office/officeart/2005/8/layout/cycle4#1"/>
    <dgm:cxn modelId="{CB7BEF8C-1153-47E1-9AD7-50D5E411833F}" type="presParOf" srcId="{88A5E93E-1727-4EA2-B7DD-ABA4810A3149}" destId="{FF147BBC-1518-4517-BE8A-B8D33DAB25B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60065-3CC6-4AEA-8F6D-3F3C11C4B4DF}">
      <dsp:nvSpPr>
        <dsp:cNvPr id="0" name=""/>
        <dsp:cNvSpPr/>
      </dsp:nvSpPr>
      <dsp:spPr>
        <a:xfrm>
          <a:off x="5021445" y="3442741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b="1" kern="1200"/>
            <a:t>使用户便捷地挑选电子商城上的货物，以更加低廉的价格购买，享受优质的物流服务</a:t>
          </a:r>
        </a:p>
      </dsp:txBody>
      <dsp:txXfrm>
        <a:off x="5807349" y="3883358"/>
        <a:ext cx="1679557" cy="1143907"/>
      </dsp:txXfrm>
    </dsp:sp>
    <dsp:sp modelId="{5FBB6878-29E5-4B60-88D7-D4EFAE2826E5}">
      <dsp:nvSpPr>
        <dsp:cNvPr id="0" name=""/>
        <dsp:cNvSpPr/>
      </dsp:nvSpPr>
      <dsp:spPr>
        <a:xfrm>
          <a:off x="940784" y="3442741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b="1" kern="1200"/>
            <a:t>Amazon</a:t>
          </a:r>
          <a:r>
            <a:rPr lang="zh-CN" altLang="en-US" sz="1000" b="1" kern="1200"/>
            <a:t>服务平台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各类制造商、内容提供商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代理注册、记账的服务商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提供第三方收款的服务商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提供选品软件的服务商</a:t>
          </a:r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1" kern="1200"/>
            <a:t>站外Deal站推广服务商</a:t>
          </a:r>
        </a:p>
      </dsp:txBody>
      <dsp:txXfrm>
        <a:off x="976373" y="3883358"/>
        <a:ext cx="1679557" cy="1143907"/>
      </dsp:txXfrm>
    </dsp:sp>
    <dsp:sp modelId="{A3597045-1B31-461D-918C-4040B46E4431}">
      <dsp:nvSpPr>
        <dsp:cNvPr id="0" name=""/>
        <dsp:cNvSpPr/>
      </dsp:nvSpPr>
      <dsp:spPr>
        <a:xfrm>
          <a:off x="5021445" y="0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>
              <a:sym typeface="+mn-ea"/>
            </a:rPr>
            <a:t>消费者</a:t>
          </a:r>
          <a:endParaRPr lang="zh-CN" altLang="en-US" sz="1600" b="1" kern="120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>
              <a:sym typeface="+mn-ea"/>
            </a:rPr>
            <a:t>卖家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/>
            <a:t>技术开发人员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b="1" kern="1200"/>
            <a:t>内容创作者</a:t>
          </a:r>
        </a:p>
      </dsp:txBody>
      <dsp:txXfrm>
        <a:off x="5807349" y="35589"/>
        <a:ext cx="1679557" cy="1143907"/>
      </dsp:txXfrm>
    </dsp:sp>
    <dsp:sp modelId="{D7CB1ED1-E31B-4F7D-BD98-881127D83197}">
      <dsp:nvSpPr>
        <dsp:cNvPr id="0" name=""/>
        <dsp:cNvSpPr/>
      </dsp:nvSpPr>
      <dsp:spPr>
        <a:xfrm>
          <a:off x="940784" y="0"/>
          <a:ext cx="2501050" cy="162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/>
            <a:t>Amazon</a:t>
          </a:r>
          <a:r>
            <a:rPr lang="zh-CN" altLang="en-US" sz="1600" b="1" kern="1200"/>
            <a:t>商城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/>
            <a:t>Twitter</a:t>
          </a:r>
          <a:r>
            <a:rPr lang="zh-CN" altLang="en-US" sz="1600" b="1" kern="1200"/>
            <a:t>、</a:t>
          </a:r>
          <a:r>
            <a:rPr lang="en-US" altLang="zh-CN" sz="1600" b="1" kern="1200"/>
            <a:t>Facebook</a:t>
          </a:r>
          <a:r>
            <a:rPr lang="zh-CN" altLang="en-US" sz="1600" b="1" kern="1200"/>
            <a:t>、</a:t>
          </a:r>
          <a:r>
            <a:rPr lang="en-US" altLang="zh-CN" sz="1600" b="1" kern="1200"/>
            <a:t>Google</a:t>
          </a:r>
          <a:r>
            <a:rPr lang="zh-CN" altLang="en-US" sz="1600" b="1" kern="1200"/>
            <a:t>等平台</a:t>
          </a:r>
        </a:p>
      </dsp:txBody>
      <dsp:txXfrm>
        <a:off x="976373" y="35589"/>
        <a:ext cx="1679557" cy="1143907"/>
      </dsp:txXfrm>
    </dsp:sp>
    <dsp:sp modelId="{8B732ED6-D4F2-4872-85F2-4AA038F26E67}">
      <dsp:nvSpPr>
        <dsp:cNvPr id="0" name=""/>
        <dsp:cNvSpPr/>
      </dsp:nvSpPr>
      <dsp:spPr>
        <a:xfrm>
          <a:off x="1988795" y="288582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服务环境</a:t>
          </a:r>
        </a:p>
      </dsp:txBody>
      <dsp:txXfrm>
        <a:off x="2630880" y="930667"/>
        <a:ext cx="1550131" cy="1550131"/>
      </dsp:txXfrm>
    </dsp:sp>
    <dsp:sp modelId="{3E12746E-A927-4827-BCB0-FA06C704BAA3}">
      <dsp:nvSpPr>
        <dsp:cNvPr id="0" name=""/>
        <dsp:cNvSpPr/>
      </dsp:nvSpPr>
      <dsp:spPr>
        <a:xfrm rot="5400000">
          <a:off x="4282268" y="288582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13333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服务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对象</a:t>
          </a:r>
        </a:p>
      </dsp:txBody>
      <dsp:txXfrm rot="-5400000">
        <a:off x="4282268" y="930667"/>
        <a:ext cx="1550131" cy="1550131"/>
      </dsp:txXfrm>
    </dsp:sp>
    <dsp:sp modelId="{9ADC461F-D521-4955-8144-657949622AC6}">
      <dsp:nvSpPr>
        <dsp:cNvPr id="0" name=""/>
        <dsp:cNvSpPr/>
      </dsp:nvSpPr>
      <dsp:spPr>
        <a:xfrm rot="10800000">
          <a:off x="4282268" y="2582056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26667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服务结果</a:t>
          </a:r>
        </a:p>
      </dsp:txBody>
      <dsp:txXfrm rot="10800000">
        <a:off x="4282268" y="2582056"/>
        <a:ext cx="1550131" cy="1550131"/>
      </dsp:txXfrm>
    </dsp:sp>
    <dsp:sp modelId="{979FA352-0AA0-481C-8544-022DCC0DF3B1}">
      <dsp:nvSpPr>
        <dsp:cNvPr id="0" name=""/>
        <dsp:cNvSpPr/>
      </dsp:nvSpPr>
      <dsp:spPr>
        <a:xfrm rot="16200000">
          <a:off x="1988795" y="2582056"/>
          <a:ext cx="2192216" cy="2192216"/>
        </a:xfrm>
        <a:prstGeom prst="pieWedg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alpha val="90000"/>
              <a:hueOff val="0"/>
              <a:satOff val="0"/>
              <a:lumOff val="0"/>
              <a:alphaOff val="-4000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服务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提供者</a:t>
          </a:r>
        </a:p>
      </dsp:txBody>
      <dsp:txXfrm rot="5400000">
        <a:off x="2630880" y="2582056"/>
        <a:ext cx="1550131" cy="1550131"/>
      </dsp:txXfrm>
    </dsp:sp>
    <dsp:sp modelId="{140DBE94-F1E0-4466-8994-BA7DE636A9F2}">
      <dsp:nvSpPr>
        <dsp:cNvPr id="0" name=""/>
        <dsp:cNvSpPr/>
      </dsp:nvSpPr>
      <dsp:spPr>
        <a:xfrm>
          <a:off x="3853191" y="2075770"/>
          <a:ext cx="756896" cy="658171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tint val="4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F147BBC-1518-4517-BE8A-B8D33DAB25B3}">
      <dsp:nvSpPr>
        <dsp:cNvPr id="0" name=""/>
        <dsp:cNvSpPr/>
      </dsp:nvSpPr>
      <dsp:spPr>
        <a:xfrm rot="10800000">
          <a:off x="3853191" y="2328913"/>
          <a:ext cx="756896" cy="658171"/>
        </a:xfrm>
        <a:prstGeom prst="circular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tint val="40000"/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0E984-87FA-4EDC-9369-DD4CB28A5F20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9261-9A27-44B6-8C55-C12B787C81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E9261-9A27-44B6-8C55-C12B787C810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537527"/>
            <a:ext cx="9144000" cy="979200"/>
          </a:xfrm>
        </p:spPr>
        <p:txBody>
          <a:bodyPr anchor="b">
            <a:normAutofit/>
          </a:bodyPr>
          <a:lstStyle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784433"/>
            <a:ext cx="9144000" cy="676564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634345" y="5691761"/>
            <a:ext cx="2743200" cy="365125"/>
          </a:xfrm>
        </p:spPr>
        <p:txBody>
          <a:bodyPr/>
          <a:lstStyle>
            <a:lvl1pPr algn="ctr">
              <a:defRPr sz="1600" b="1"/>
            </a:lvl1pPr>
          </a:lstStyle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435FA24-FEEF-4F23-B9F1-AABA098B7E5C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03DD240-D1B3-4253-A8BE-A1E2C7BE4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底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609600" y="6405331"/>
            <a:ext cx="1557286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/>
            <a:r>
              <a:rPr lang="en-US" altLang="zh-CN" sz="1335" dirty="0">
                <a:solidFill>
                  <a:schemeClr val="bg1">
                    <a:lumMod val="75000"/>
                  </a:schemeClr>
                </a:solidFill>
              </a:rPr>
              <a:t>www.pptmall.net</a:t>
            </a:r>
            <a:endParaRPr lang="zh-CN" altLang="en-US" sz="1335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10223501" y="361951"/>
            <a:ext cx="1536700" cy="463549"/>
            <a:chOff x="4830" y="171"/>
            <a:chExt cx="726" cy="219"/>
          </a:xfrm>
          <a:solidFill>
            <a:schemeClr val="bg1">
              <a:lumMod val="85000"/>
            </a:schemeClr>
          </a:solidFill>
        </p:grpSpPr>
        <p:sp>
          <p:nvSpPr>
            <p:cNvPr id="4" name="Freeform 5"/>
            <p:cNvSpPr/>
            <p:nvPr userDrawn="1"/>
          </p:nvSpPr>
          <p:spPr bwMode="auto">
            <a:xfrm>
              <a:off x="4830" y="171"/>
              <a:ext cx="118" cy="151"/>
            </a:xfrm>
            <a:custGeom>
              <a:avLst/>
              <a:gdLst>
                <a:gd name="T0" fmla="*/ 75 w 75"/>
                <a:gd name="T1" fmla="*/ 38 h 96"/>
                <a:gd name="T2" fmla="*/ 68 w 75"/>
                <a:gd name="T3" fmla="*/ 16 h 96"/>
                <a:gd name="T4" fmla="*/ 38 w 75"/>
                <a:gd name="T5" fmla="*/ 0 h 96"/>
                <a:gd name="T6" fmla="*/ 0 w 75"/>
                <a:gd name="T7" fmla="*/ 38 h 96"/>
                <a:gd name="T8" fmla="*/ 0 w 75"/>
                <a:gd name="T9" fmla="*/ 85 h 96"/>
                <a:gd name="T10" fmla="*/ 8 w 75"/>
                <a:gd name="T11" fmla="*/ 95 h 96"/>
                <a:gd name="T12" fmla="*/ 10 w 75"/>
                <a:gd name="T13" fmla="*/ 96 h 96"/>
                <a:gd name="T14" fmla="*/ 21 w 75"/>
                <a:gd name="T15" fmla="*/ 85 h 96"/>
                <a:gd name="T16" fmla="*/ 21 w 75"/>
                <a:gd name="T17" fmla="*/ 38 h 96"/>
                <a:gd name="T18" fmla="*/ 38 w 75"/>
                <a:gd name="T19" fmla="*/ 21 h 96"/>
                <a:gd name="T20" fmla="*/ 53 w 75"/>
                <a:gd name="T21" fmla="*/ 31 h 96"/>
                <a:gd name="T22" fmla="*/ 54 w 75"/>
                <a:gd name="T23" fmla="*/ 38 h 96"/>
                <a:gd name="T24" fmla="*/ 38 w 75"/>
                <a:gd name="T25" fmla="*/ 55 h 96"/>
                <a:gd name="T26" fmla="*/ 29 w 75"/>
                <a:gd name="T27" fmla="*/ 59 h 96"/>
                <a:gd name="T28" fmla="*/ 27 w 75"/>
                <a:gd name="T29" fmla="*/ 65 h 96"/>
                <a:gd name="T30" fmla="*/ 29 w 75"/>
                <a:gd name="T31" fmla="*/ 71 h 96"/>
                <a:gd name="T32" fmla="*/ 35 w 75"/>
                <a:gd name="T33" fmla="*/ 75 h 96"/>
                <a:gd name="T34" fmla="*/ 38 w 75"/>
                <a:gd name="T35" fmla="*/ 75 h 96"/>
                <a:gd name="T36" fmla="*/ 75 w 75"/>
                <a:gd name="T37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96">
                  <a:moveTo>
                    <a:pt x="75" y="38"/>
                  </a:moveTo>
                  <a:cubicBezTo>
                    <a:pt x="75" y="30"/>
                    <a:pt x="72" y="22"/>
                    <a:pt x="68" y="16"/>
                  </a:cubicBezTo>
                  <a:cubicBezTo>
                    <a:pt x="61" y="6"/>
                    <a:pt x="50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8" y="95"/>
                  </a:cubicBezTo>
                  <a:cubicBezTo>
                    <a:pt x="9" y="95"/>
                    <a:pt x="10" y="96"/>
                    <a:pt x="10" y="96"/>
                  </a:cubicBezTo>
                  <a:cubicBezTo>
                    <a:pt x="16" y="96"/>
                    <a:pt x="21" y="91"/>
                    <a:pt x="21" y="8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29"/>
                    <a:pt x="28" y="21"/>
                    <a:pt x="38" y="21"/>
                  </a:cubicBezTo>
                  <a:cubicBezTo>
                    <a:pt x="44" y="21"/>
                    <a:pt x="50" y="25"/>
                    <a:pt x="53" y="31"/>
                  </a:cubicBezTo>
                  <a:cubicBezTo>
                    <a:pt x="54" y="33"/>
                    <a:pt x="54" y="35"/>
                    <a:pt x="54" y="38"/>
                  </a:cubicBezTo>
                  <a:cubicBezTo>
                    <a:pt x="54" y="47"/>
                    <a:pt x="47" y="55"/>
                    <a:pt x="38" y="55"/>
                  </a:cubicBezTo>
                  <a:cubicBezTo>
                    <a:pt x="34" y="55"/>
                    <a:pt x="31" y="56"/>
                    <a:pt x="29" y="59"/>
                  </a:cubicBezTo>
                  <a:cubicBezTo>
                    <a:pt x="28" y="61"/>
                    <a:pt x="27" y="63"/>
                    <a:pt x="27" y="65"/>
                  </a:cubicBezTo>
                  <a:cubicBezTo>
                    <a:pt x="27" y="67"/>
                    <a:pt x="28" y="69"/>
                    <a:pt x="29" y="71"/>
                  </a:cubicBezTo>
                  <a:cubicBezTo>
                    <a:pt x="30" y="73"/>
                    <a:pt x="33" y="75"/>
                    <a:pt x="35" y="75"/>
                  </a:cubicBezTo>
                  <a:cubicBezTo>
                    <a:pt x="36" y="75"/>
                    <a:pt x="37" y="75"/>
                    <a:pt x="38" y="75"/>
                  </a:cubicBezTo>
                  <a:cubicBezTo>
                    <a:pt x="58" y="75"/>
                    <a:pt x="75" y="59"/>
                    <a:pt x="7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5344" y="204"/>
              <a:ext cx="117" cy="117"/>
            </a:xfrm>
            <a:custGeom>
              <a:avLst/>
              <a:gdLst>
                <a:gd name="T0" fmla="*/ 75 w 75"/>
                <a:gd name="T1" fmla="*/ 64 h 74"/>
                <a:gd name="T2" fmla="*/ 75 w 75"/>
                <a:gd name="T3" fmla="*/ 37 h 74"/>
                <a:gd name="T4" fmla="*/ 67 w 75"/>
                <a:gd name="T5" fmla="*/ 15 h 74"/>
                <a:gd name="T6" fmla="*/ 37 w 75"/>
                <a:gd name="T7" fmla="*/ 0 h 74"/>
                <a:gd name="T8" fmla="*/ 0 w 75"/>
                <a:gd name="T9" fmla="*/ 37 h 74"/>
                <a:gd name="T10" fmla="*/ 0 w 75"/>
                <a:gd name="T11" fmla="*/ 37 h 74"/>
                <a:gd name="T12" fmla="*/ 2 w 75"/>
                <a:gd name="T13" fmla="*/ 49 h 74"/>
                <a:gd name="T14" fmla="*/ 15 w 75"/>
                <a:gd name="T15" fmla="*/ 67 h 74"/>
                <a:gd name="T16" fmla="*/ 37 w 75"/>
                <a:gd name="T17" fmla="*/ 74 h 74"/>
                <a:gd name="T18" fmla="*/ 48 w 75"/>
                <a:gd name="T19" fmla="*/ 64 h 74"/>
                <a:gd name="T20" fmla="*/ 47 w 75"/>
                <a:gd name="T21" fmla="*/ 62 h 74"/>
                <a:gd name="T22" fmla="*/ 37 w 75"/>
                <a:gd name="T23" fmla="*/ 54 h 74"/>
                <a:gd name="T24" fmla="*/ 30 w 75"/>
                <a:gd name="T25" fmla="*/ 52 h 74"/>
                <a:gd name="T26" fmla="*/ 21 w 75"/>
                <a:gd name="T27" fmla="*/ 37 h 74"/>
                <a:gd name="T28" fmla="*/ 37 w 75"/>
                <a:gd name="T29" fmla="*/ 20 h 74"/>
                <a:gd name="T30" fmla="*/ 52 w 75"/>
                <a:gd name="T31" fmla="*/ 30 h 74"/>
                <a:gd name="T32" fmla="*/ 54 w 75"/>
                <a:gd name="T33" fmla="*/ 37 h 74"/>
                <a:gd name="T34" fmla="*/ 54 w 75"/>
                <a:gd name="T35" fmla="*/ 64 h 74"/>
                <a:gd name="T36" fmla="*/ 55 w 75"/>
                <a:gd name="T37" fmla="*/ 68 h 74"/>
                <a:gd name="T38" fmla="*/ 55 w 75"/>
                <a:gd name="T39" fmla="*/ 69 h 74"/>
                <a:gd name="T40" fmla="*/ 62 w 75"/>
                <a:gd name="T41" fmla="*/ 74 h 74"/>
                <a:gd name="T42" fmla="*/ 64 w 75"/>
                <a:gd name="T43" fmla="*/ 74 h 74"/>
                <a:gd name="T44" fmla="*/ 75 w 75"/>
                <a:gd name="T45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5" h="74">
                  <a:moveTo>
                    <a:pt x="75" y="64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29"/>
                    <a:pt x="72" y="21"/>
                    <a:pt x="67" y="15"/>
                  </a:cubicBezTo>
                  <a:cubicBezTo>
                    <a:pt x="61" y="6"/>
                    <a:pt x="50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0" y="45"/>
                    <a:pt x="2" y="49"/>
                  </a:cubicBezTo>
                  <a:cubicBezTo>
                    <a:pt x="4" y="56"/>
                    <a:pt x="9" y="63"/>
                    <a:pt x="15" y="67"/>
                  </a:cubicBezTo>
                  <a:cubicBezTo>
                    <a:pt x="21" y="72"/>
                    <a:pt x="29" y="74"/>
                    <a:pt x="37" y="74"/>
                  </a:cubicBezTo>
                  <a:cubicBezTo>
                    <a:pt x="43" y="74"/>
                    <a:pt x="48" y="70"/>
                    <a:pt x="48" y="64"/>
                  </a:cubicBezTo>
                  <a:cubicBezTo>
                    <a:pt x="48" y="63"/>
                    <a:pt x="48" y="63"/>
                    <a:pt x="47" y="62"/>
                  </a:cubicBezTo>
                  <a:cubicBezTo>
                    <a:pt x="46" y="57"/>
                    <a:pt x="42" y="54"/>
                    <a:pt x="37" y="54"/>
                  </a:cubicBezTo>
                  <a:cubicBezTo>
                    <a:pt x="35" y="54"/>
                    <a:pt x="32" y="53"/>
                    <a:pt x="30" y="52"/>
                  </a:cubicBezTo>
                  <a:cubicBezTo>
                    <a:pt x="25" y="49"/>
                    <a:pt x="21" y="44"/>
                    <a:pt x="21" y="37"/>
                  </a:cubicBezTo>
                  <a:cubicBezTo>
                    <a:pt x="21" y="28"/>
                    <a:pt x="28" y="20"/>
                    <a:pt x="37" y="20"/>
                  </a:cubicBezTo>
                  <a:cubicBezTo>
                    <a:pt x="44" y="20"/>
                    <a:pt x="50" y="24"/>
                    <a:pt x="52" y="30"/>
                  </a:cubicBezTo>
                  <a:cubicBezTo>
                    <a:pt x="53" y="32"/>
                    <a:pt x="54" y="34"/>
                    <a:pt x="54" y="37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5"/>
                    <a:pt x="54" y="66"/>
                    <a:pt x="55" y="68"/>
                  </a:cubicBezTo>
                  <a:cubicBezTo>
                    <a:pt x="55" y="68"/>
                    <a:pt x="55" y="68"/>
                    <a:pt x="55" y="69"/>
                  </a:cubicBezTo>
                  <a:cubicBezTo>
                    <a:pt x="56" y="71"/>
                    <a:pt x="59" y="74"/>
                    <a:pt x="62" y="74"/>
                  </a:cubicBezTo>
                  <a:cubicBezTo>
                    <a:pt x="63" y="74"/>
                    <a:pt x="64" y="74"/>
                    <a:pt x="64" y="74"/>
                  </a:cubicBezTo>
                  <a:cubicBezTo>
                    <a:pt x="70" y="74"/>
                    <a:pt x="75" y="70"/>
                    <a:pt x="7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4957" y="171"/>
              <a:ext cx="117" cy="151"/>
            </a:xfrm>
            <a:custGeom>
              <a:avLst/>
              <a:gdLst>
                <a:gd name="T0" fmla="*/ 75 w 75"/>
                <a:gd name="T1" fmla="*/ 38 h 96"/>
                <a:gd name="T2" fmla="*/ 67 w 75"/>
                <a:gd name="T3" fmla="*/ 16 h 96"/>
                <a:gd name="T4" fmla="*/ 37 w 75"/>
                <a:gd name="T5" fmla="*/ 0 h 96"/>
                <a:gd name="T6" fmla="*/ 0 w 75"/>
                <a:gd name="T7" fmla="*/ 34 h 96"/>
                <a:gd name="T8" fmla="*/ 0 w 75"/>
                <a:gd name="T9" fmla="*/ 38 h 96"/>
                <a:gd name="T10" fmla="*/ 0 w 75"/>
                <a:gd name="T11" fmla="*/ 59 h 96"/>
                <a:gd name="T12" fmla="*/ 0 w 75"/>
                <a:gd name="T13" fmla="*/ 85 h 96"/>
                <a:gd name="T14" fmla="*/ 8 w 75"/>
                <a:gd name="T15" fmla="*/ 95 h 96"/>
                <a:gd name="T16" fmla="*/ 10 w 75"/>
                <a:gd name="T17" fmla="*/ 96 h 96"/>
                <a:gd name="T18" fmla="*/ 20 w 75"/>
                <a:gd name="T19" fmla="*/ 85 h 96"/>
                <a:gd name="T20" fmla="*/ 20 w 75"/>
                <a:gd name="T21" fmla="*/ 38 h 96"/>
                <a:gd name="T22" fmla="*/ 37 w 75"/>
                <a:gd name="T23" fmla="*/ 21 h 96"/>
                <a:gd name="T24" fmla="*/ 52 w 75"/>
                <a:gd name="T25" fmla="*/ 31 h 96"/>
                <a:gd name="T26" fmla="*/ 54 w 75"/>
                <a:gd name="T27" fmla="*/ 38 h 96"/>
                <a:gd name="T28" fmla="*/ 37 w 75"/>
                <a:gd name="T29" fmla="*/ 55 h 96"/>
                <a:gd name="T30" fmla="*/ 28 w 75"/>
                <a:gd name="T31" fmla="*/ 59 h 96"/>
                <a:gd name="T32" fmla="*/ 27 w 75"/>
                <a:gd name="T33" fmla="*/ 65 h 96"/>
                <a:gd name="T34" fmla="*/ 28 w 75"/>
                <a:gd name="T35" fmla="*/ 71 h 96"/>
                <a:gd name="T36" fmla="*/ 35 w 75"/>
                <a:gd name="T37" fmla="*/ 75 h 96"/>
                <a:gd name="T38" fmla="*/ 37 w 75"/>
                <a:gd name="T39" fmla="*/ 75 h 96"/>
                <a:gd name="T40" fmla="*/ 75 w 75"/>
                <a:gd name="T41" fmla="*/ 3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96">
                  <a:moveTo>
                    <a:pt x="75" y="38"/>
                  </a:moveTo>
                  <a:cubicBezTo>
                    <a:pt x="75" y="30"/>
                    <a:pt x="72" y="22"/>
                    <a:pt x="67" y="16"/>
                  </a:cubicBezTo>
                  <a:cubicBezTo>
                    <a:pt x="61" y="6"/>
                    <a:pt x="50" y="0"/>
                    <a:pt x="37" y="0"/>
                  </a:cubicBezTo>
                  <a:cubicBezTo>
                    <a:pt x="18" y="0"/>
                    <a:pt x="2" y="15"/>
                    <a:pt x="0" y="34"/>
                  </a:cubicBezTo>
                  <a:cubicBezTo>
                    <a:pt x="0" y="35"/>
                    <a:pt x="0" y="3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3" y="94"/>
                    <a:pt x="8" y="95"/>
                  </a:cubicBezTo>
                  <a:cubicBezTo>
                    <a:pt x="9" y="95"/>
                    <a:pt x="9" y="96"/>
                    <a:pt x="10" y="96"/>
                  </a:cubicBezTo>
                  <a:cubicBezTo>
                    <a:pt x="16" y="96"/>
                    <a:pt x="20" y="91"/>
                    <a:pt x="20" y="8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9"/>
                    <a:pt x="28" y="21"/>
                    <a:pt x="37" y="21"/>
                  </a:cubicBezTo>
                  <a:cubicBezTo>
                    <a:pt x="44" y="21"/>
                    <a:pt x="50" y="25"/>
                    <a:pt x="52" y="31"/>
                  </a:cubicBezTo>
                  <a:cubicBezTo>
                    <a:pt x="53" y="33"/>
                    <a:pt x="54" y="35"/>
                    <a:pt x="54" y="38"/>
                  </a:cubicBezTo>
                  <a:cubicBezTo>
                    <a:pt x="54" y="47"/>
                    <a:pt x="46" y="55"/>
                    <a:pt x="37" y="55"/>
                  </a:cubicBezTo>
                  <a:cubicBezTo>
                    <a:pt x="34" y="55"/>
                    <a:pt x="30" y="56"/>
                    <a:pt x="28" y="59"/>
                  </a:cubicBezTo>
                  <a:cubicBezTo>
                    <a:pt x="27" y="61"/>
                    <a:pt x="27" y="63"/>
                    <a:pt x="27" y="65"/>
                  </a:cubicBezTo>
                  <a:cubicBezTo>
                    <a:pt x="27" y="67"/>
                    <a:pt x="27" y="69"/>
                    <a:pt x="28" y="71"/>
                  </a:cubicBezTo>
                  <a:cubicBezTo>
                    <a:pt x="30" y="73"/>
                    <a:pt x="32" y="75"/>
                    <a:pt x="35" y="75"/>
                  </a:cubicBezTo>
                  <a:cubicBezTo>
                    <a:pt x="36" y="75"/>
                    <a:pt x="36" y="75"/>
                    <a:pt x="37" y="75"/>
                  </a:cubicBezTo>
                  <a:cubicBezTo>
                    <a:pt x="58" y="75"/>
                    <a:pt x="75" y="59"/>
                    <a:pt x="7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" name="Freeform 8"/>
            <p:cNvSpPr/>
            <p:nvPr userDrawn="1"/>
          </p:nvSpPr>
          <p:spPr bwMode="auto">
            <a:xfrm>
              <a:off x="5074" y="171"/>
              <a:ext cx="116" cy="151"/>
            </a:xfrm>
            <a:custGeom>
              <a:avLst/>
              <a:gdLst>
                <a:gd name="T0" fmla="*/ 47 w 74"/>
                <a:gd name="T1" fmla="*/ 85 h 96"/>
                <a:gd name="T2" fmla="*/ 47 w 74"/>
                <a:gd name="T3" fmla="*/ 21 h 96"/>
                <a:gd name="T4" fmla="*/ 64 w 74"/>
                <a:gd name="T5" fmla="*/ 21 h 96"/>
                <a:gd name="T6" fmla="*/ 74 w 74"/>
                <a:gd name="T7" fmla="*/ 11 h 96"/>
                <a:gd name="T8" fmla="*/ 74 w 74"/>
                <a:gd name="T9" fmla="*/ 9 h 96"/>
                <a:gd name="T10" fmla="*/ 64 w 74"/>
                <a:gd name="T11" fmla="*/ 0 h 96"/>
                <a:gd name="T12" fmla="*/ 10 w 74"/>
                <a:gd name="T13" fmla="*/ 0 h 96"/>
                <a:gd name="T14" fmla="*/ 0 w 74"/>
                <a:gd name="T15" fmla="*/ 11 h 96"/>
                <a:gd name="T16" fmla="*/ 8 w 74"/>
                <a:gd name="T17" fmla="*/ 21 h 96"/>
                <a:gd name="T18" fmla="*/ 10 w 74"/>
                <a:gd name="T19" fmla="*/ 21 h 96"/>
                <a:gd name="T20" fmla="*/ 26 w 74"/>
                <a:gd name="T21" fmla="*/ 21 h 96"/>
                <a:gd name="T22" fmla="*/ 26 w 74"/>
                <a:gd name="T23" fmla="*/ 29 h 96"/>
                <a:gd name="T24" fmla="*/ 26 w 74"/>
                <a:gd name="T25" fmla="*/ 85 h 96"/>
                <a:gd name="T26" fmla="*/ 35 w 74"/>
                <a:gd name="T27" fmla="*/ 95 h 96"/>
                <a:gd name="T28" fmla="*/ 37 w 74"/>
                <a:gd name="T29" fmla="*/ 96 h 96"/>
                <a:gd name="T30" fmla="*/ 47 w 74"/>
                <a:gd name="T31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96">
                  <a:moveTo>
                    <a:pt x="47" y="85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9" y="21"/>
                    <a:pt x="74" y="17"/>
                    <a:pt x="74" y="11"/>
                  </a:cubicBezTo>
                  <a:cubicBezTo>
                    <a:pt x="74" y="10"/>
                    <a:pt x="74" y="9"/>
                    <a:pt x="74" y="9"/>
                  </a:cubicBezTo>
                  <a:cubicBezTo>
                    <a:pt x="73" y="4"/>
                    <a:pt x="69" y="0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3" y="20"/>
                    <a:pt x="8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90"/>
                    <a:pt x="30" y="94"/>
                    <a:pt x="35" y="95"/>
                  </a:cubicBezTo>
                  <a:cubicBezTo>
                    <a:pt x="35" y="95"/>
                    <a:pt x="36" y="96"/>
                    <a:pt x="37" y="96"/>
                  </a:cubicBezTo>
                  <a:cubicBezTo>
                    <a:pt x="43" y="96"/>
                    <a:pt x="47" y="91"/>
                    <a:pt x="4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5168" y="216"/>
              <a:ext cx="209" cy="174"/>
            </a:xfrm>
            <a:custGeom>
              <a:avLst/>
              <a:gdLst>
                <a:gd name="T0" fmla="*/ 106 w 133"/>
                <a:gd name="T1" fmla="*/ 79 h 110"/>
                <a:gd name="T2" fmla="*/ 106 w 133"/>
                <a:gd name="T3" fmla="*/ 57 h 110"/>
                <a:gd name="T4" fmla="*/ 106 w 133"/>
                <a:gd name="T5" fmla="*/ 57 h 110"/>
                <a:gd name="T6" fmla="*/ 106 w 133"/>
                <a:gd name="T7" fmla="*/ 31 h 110"/>
                <a:gd name="T8" fmla="*/ 100 w 133"/>
                <a:gd name="T9" fmla="*/ 13 h 110"/>
                <a:gd name="T10" fmla="*/ 74 w 133"/>
                <a:gd name="T11" fmla="*/ 0 h 110"/>
                <a:gd name="T12" fmla="*/ 53 w 133"/>
                <a:gd name="T13" fmla="*/ 8 h 110"/>
                <a:gd name="T14" fmla="*/ 32 w 133"/>
                <a:gd name="T15" fmla="*/ 0 h 110"/>
                <a:gd name="T16" fmla="*/ 0 w 133"/>
                <a:gd name="T17" fmla="*/ 31 h 110"/>
                <a:gd name="T18" fmla="*/ 0 w 133"/>
                <a:gd name="T19" fmla="*/ 56 h 110"/>
                <a:gd name="T20" fmla="*/ 8 w 133"/>
                <a:gd name="T21" fmla="*/ 66 h 110"/>
                <a:gd name="T22" fmla="*/ 10 w 133"/>
                <a:gd name="T23" fmla="*/ 67 h 110"/>
                <a:gd name="T24" fmla="*/ 21 w 133"/>
                <a:gd name="T25" fmla="*/ 56 h 110"/>
                <a:gd name="T26" fmla="*/ 21 w 133"/>
                <a:gd name="T27" fmla="*/ 31 h 110"/>
                <a:gd name="T28" fmla="*/ 32 w 133"/>
                <a:gd name="T29" fmla="*/ 21 h 110"/>
                <a:gd name="T30" fmla="*/ 42 w 133"/>
                <a:gd name="T31" fmla="*/ 29 h 110"/>
                <a:gd name="T32" fmla="*/ 42 w 133"/>
                <a:gd name="T33" fmla="*/ 31 h 110"/>
                <a:gd name="T34" fmla="*/ 42 w 133"/>
                <a:gd name="T35" fmla="*/ 39 h 110"/>
                <a:gd name="T36" fmla="*/ 51 w 133"/>
                <a:gd name="T37" fmla="*/ 49 h 110"/>
                <a:gd name="T38" fmla="*/ 53 w 133"/>
                <a:gd name="T39" fmla="*/ 49 h 110"/>
                <a:gd name="T40" fmla="*/ 63 w 133"/>
                <a:gd name="T41" fmla="*/ 39 h 110"/>
                <a:gd name="T42" fmla="*/ 63 w 133"/>
                <a:gd name="T43" fmla="*/ 31 h 110"/>
                <a:gd name="T44" fmla="*/ 74 w 133"/>
                <a:gd name="T45" fmla="*/ 21 h 110"/>
                <a:gd name="T46" fmla="*/ 85 w 133"/>
                <a:gd name="T47" fmla="*/ 29 h 110"/>
                <a:gd name="T48" fmla="*/ 85 w 133"/>
                <a:gd name="T49" fmla="*/ 31 h 110"/>
                <a:gd name="T50" fmla="*/ 85 w 133"/>
                <a:gd name="T51" fmla="*/ 53 h 110"/>
                <a:gd name="T52" fmla="*/ 85 w 133"/>
                <a:gd name="T53" fmla="*/ 53 h 110"/>
                <a:gd name="T54" fmla="*/ 85 w 133"/>
                <a:gd name="T55" fmla="*/ 79 h 110"/>
                <a:gd name="T56" fmla="*/ 99 w 133"/>
                <a:gd name="T57" fmla="*/ 105 h 110"/>
                <a:gd name="T58" fmla="*/ 117 w 133"/>
                <a:gd name="T59" fmla="*/ 110 h 110"/>
                <a:gd name="T60" fmla="*/ 121 w 133"/>
                <a:gd name="T61" fmla="*/ 110 h 110"/>
                <a:gd name="T62" fmla="*/ 125 w 133"/>
                <a:gd name="T63" fmla="*/ 109 h 110"/>
                <a:gd name="T64" fmla="*/ 132 w 133"/>
                <a:gd name="T65" fmla="*/ 97 h 110"/>
                <a:gd name="T66" fmla="*/ 132 w 133"/>
                <a:gd name="T67" fmla="*/ 96 h 110"/>
                <a:gd name="T68" fmla="*/ 119 w 133"/>
                <a:gd name="T69" fmla="*/ 89 h 110"/>
                <a:gd name="T70" fmla="*/ 118 w 133"/>
                <a:gd name="T71" fmla="*/ 89 h 110"/>
                <a:gd name="T72" fmla="*/ 117 w 133"/>
                <a:gd name="T73" fmla="*/ 89 h 110"/>
                <a:gd name="T74" fmla="*/ 114 w 133"/>
                <a:gd name="T75" fmla="*/ 89 h 110"/>
                <a:gd name="T76" fmla="*/ 106 w 133"/>
                <a:gd name="T77" fmla="*/ 7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110">
                  <a:moveTo>
                    <a:pt x="106" y="79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25"/>
                    <a:pt x="104" y="18"/>
                    <a:pt x="100" y="13"/>
                  </a:cubicBezTo>
                  <a:cubicBezTo>
                    <a:pt x="94" y="5"/>
                    <a:pt x="85" y="0"/>
                    <a:pt x="74" y="0"/>
                  </a:cubicBezTo>
                  <a:cubicBezTo>
                    <a:pt x="66" y="0"/>
                    <a:pt x="58" y="3"/>
                    <a:pt x="53" y="8"/>
                  </a:cubicBezTo>
                  <a:cubicBezTo>
                    <a:pt x="47" y="3"/>
                    <a:pt x="40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3" y="65"/>
                    <a:pt x="8" y="66"/>
                  </a:cubicBezTo>
                  <a:cubicBezTo>
                    <a:pt x="9" y="66"/>
                    <a:pt x="10" y="67"/>
                    <a:pt x="10" y="67"/>
                  </a:cubicBezTo>
                  <a:cubicBezTo>
                    <a:pt x="16" y="67"/>
                    <a:pt x="21" y="62"/>
                    <a:pt x="21" y="56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5"/>
                    <a:pt x="26" y="21"/>
                    <a:pt x="32" y="21"/>
                  </a:cubicBezTo>
                  <a:cubicBezTo>
                    <a:pt x="37" y="21"/>
                    <a:pt x="41" y="24"/>
                    <a:pt x="42" y="29"/>
                  </a:cubicBezTo>
                  <a:cubicBezTo>
                    <a:pt x="42" y="30"/>
                    <a:pt x="42" y="31"/>
                    <a:pt x="42" y="31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44"/>
                    <a:pt x="46" y="48"/>
                    <a:pt x="51" y="49"/>
                  </a:cubicBezTo>
                  <a:cubicBezTo>
                    <a:pt x="51" y="49"/>
                    <a:pt x="52" y="49"/>
                    <a:pt x="53" y="49"/>
                  </a:cubicBezTo>
                  <a:cubicBezTo>
                    <a:pt x="59" y="49"/>
                    <a:pt x="63" y="45"/>
                    <a:pt x="63" y="39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25"/>
                    <a:pt x="68" y="21"/>
                    <a:pt x="74" y="21"/>
                  </a:cubicBezTo>
                  <a:cubicBezTo>
                    <a:pt x="79" y="21"/>
                    <a:pt x="83" y="24"/>
                    <a:pt x="85" y="29"/>
                  </a:cubicBezTo>
                  <a:cubicBezTo>
                    <a:pt x="85" y="30"/>
                    <a:pt x="85" y="31"/>
                    <a:pt x="85" y="31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89"/>
                    <a:pt x="90" y="99"/>
                    <a:pt x="99" y="105"/>
                  </a:cubicBezTo>
                  <a:cubicBezTo>
                    <a:pt x="104" y="108"/>
                    <a:pt x="110" y="110"/>
                    <a:pt x="117" y="110"/>
                  </a:cubicBezTo>
                  <a:cubicBezTo>
                    <a:pt x="118" y="110"/>
                    <a:pt x="120" y="110"/>
                    <a:pt x="121" y="110"/>
                  </a:cubicBezTo>
                  <a:cubicBezTo>
                    <a:pt x="122" y="110"/>
                    <a:pt x="124" y="109"/>
                    <a:pt x="125" y="109"/>
                  </a:cubicBezTo>
                  <a:cubicBezTo>
                    <a:pt x="130" y="108"/>
                    <a:pt x="133" y="102"/>
                    <a:pt x="132" y="97"/>
                  </a:cubicBezTo>
                  <a:cubicBezTo>
                    <a:pt x="132" y="97"/>
                    <a:pt x="132" y="97"/>
                    <a:pt x="132" y="96"/>
                  </a:cubicBezTo>
                  <a:cubicBezTo>
                    <a:pt x="131" y="91"/>
                    <a:pt x="125" y="88"/>
                    <a:pt x="119" y="89"/>
                  </a:cubicBezTo>
                  <a:cubicBezTo>
                    <a:pt x="119" y="89"/>
                    <a:pt x="119" y="89"/>
                    <a:pt x="118" y="89"/>
                  </a:cubicBezTo>
                  <a:cubicBezTo>
                    <a:pt x="118" y="89"/>
                    <a:pt x="117" y="89"/>
                    <a:pt x="117" y="89"/>
                  </a:cubicBezTo>
                  <a:cubicBezTo>
                    <a:pt x="116" y="89"/>
                    <a:pt x="115" y="89"/>
                    <a:pt x="114" y="89"/>
                  </a:cubicBezTo>
                  <a:cubicBezTo>
                    <a:pt x="109" y="88"/>
                    <a:pt x="106" y="84"/>
                    <a:pt x="10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10"/>
            <p:cNvSpPr/>
            <p:nvPr userDrawn="1"/>
          </p:nvSpPr>
          <p:spPr bwMode="auto">
            <a:xfrm>
              <a:off x="5476" y="171"/>
              <a:ext cx="32" cy="151"/>
            </a:xfrm>
            <a:custGeom>
              <a:avLst/>
              <a:gdLst>
                <a:gd name="T0" fmla="*/ 21 w 21"/>
                <a:gd name="T1" fmla="*/ 85 h 96"/>
                <a:gd name="T2" fmla="*/ 21 w 21"/>
                <a:gd name="T3" fmla="*/ 11 h 96"/>
                <a:gd name="T4" fmla="*/ 21 w 21"/>
                <a:gd name="T5" fmla="*/ 9 h 96"/>
                <a:gd name="T6" fmla="*/ 11 w 21"/>
                <a:gd name="T7" fmla="*/ 0 h 96"/>
                <a:gd name="T8" fmla="*/ 0 w 21"/>
                <a:gd name="T9" fmla="*/ 11 h 96"/>
                <a:gd name="T10" fmla="*/ 0 w 21"/>
                <a:gd name="T11" fmla="*/ 85 h 96"/>
                <a:gd name="T12" fmla="*/ 9 w 21"/>
                <a:gd name="T13" fmla="*/ 95 h 96"/>
                <a:gd name="T14" fmla="*/ 11 w 21"/>
                <a:gd name="T15" fmla="*/ 96 h 96"/>
                <a:gd name="T16" fmla="*/ 21 w 21"/>
                <a:gd name="T1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6">
                  <a:moveTo>
                    <a:pt x="21" y="85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1" y="9"/>
                  </a:cubicBezTo>
                  <a:cubicBezTo>
                    <a:pt x="20" y="4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5"/>
                  </a:cubicBezTo>
                  <a:cubicBezTo>
                    <a:pt x="9" y="95"/>
                    <a:pt x="10" y="96"/>
                    <a:pt x="11" y="96"/>
                  </a:cubicBezTo>
                  <a:cubicBezTo>
                    <a:pt x="16" y="96"/>
                    <a:pt x="21" y="91"/>
                    <a:pt x="2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11"/>
            <p:cNvSpPr/>
            <p:nvPr userDrawn="1"/>
          </p:nvSpPr>
          <p:spPr bwMode="auto">
            <a:xfrm>
              <a:off x="5523" y="171"/>
              <a:ext cx="33" cy="151"/>
            </a:xfrm>
            <a:custGeom>
              <a:avLst/>
              <a:gdLst>
                <a:gd name="T0" fmla="*/ 21 w 21"/>
                <a:gd name="T1" fmla="*/ 85 h 96"/>
                <a:gd name="T2" fmla="*/ 21 w 21"/>
                <a:gd name="T3" fmla="*/ 11 h 96"/>
                <a:gd name="T4" fmla="*/ 21 w 21"/>
                <a:gd name="T5" fmla="*/ 9 h 96"/>
                <a:gd name="T6" fmla="*/ 11 w 21"/>
                <a:gd name="T7" fmla="*/ 0 h 96"/>
                <a:gd name="T8" fmla="*/ 0 w 21"/>
                <a:gd name="T9" fmla="*/ 11 h 96"/>
                <a:gd name="T10" fmla="*/ 0 w 21"/>
                <a:gd name="T11" fmla="*/ 85 h 96"/>
                <a:gd name="T12" fmla="*/ 8 w 21"/>
                <a:gd name="T13" fmla="*/ 95 h 96"/>
                <a:gd name="T14" fmla="*/ 11 w 21"/>
                <a:gd name="T15" fmla="*/ 96 h 96"/>
                <a:gd name="T16" fmla="*/ 21 w 21"/>
                <a:gd name="T17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96">
                  <a:moveTo>
                    <a:pt x="21" y="85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9"/>
                    <a:pt x="21" y="9"/>
                  </a:cubicBezTo>
                  <a:cubicBezTo>
                    <a:pt x="20" y="4"/>
                    <a:pt x="16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8" y="95"/>
                  </a:cubicBezTo>
                  <a:cubicBezTo>
                    <a:pt x="9" y="95"/>
                    <a:pt x="10" y="96"/>
                    <a:pt x="11" y="96"/>
                  </a:cubicBezTo>
                  <a:cubicBezTo>
                    <a:pt x="16" y="96"/>
                    <a:pt x="21" y="91"/>
                    <a:pt x="2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5AC6-34AC-4EA2-A012-B11BC4470F9B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89B-1487-43E3-9E76-F8D8F37DA8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07160" y="2356485"/>
            <a:ext cx="9377680" cy="973455"/>
          </a:xfrm>
          <a:noFill/>
          <a:ln>
            <a:noFill/>
          </a:ln>
        </p:spPr>
        <p:txBody>
          <a:bodyPr>
            <a:scene3d>
              <a:camera prst="orthographicFront"/>
              <a:lightRig rig="flood" dir="t">
                <a:rot lat="0" lon="0" rev="0"/>
              </a:lightRig>
            </a:scene3d>
            <a:sp3d prstMaterial="dkEdge"/>
          </a:bodyPr>
          <a:lstStyle/>
          <a:p>
            <a:r>
              <a:rPr lang="en-US" altLang="zh-CN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微软雅黑" panose="020B0503020204020204" pitchFamily="34" charset="-122"/>
              </a:rPr>
              <a:t>Amazon </a:t>
            </a:r>
            <a:r>
              <a:rPr lang="zh-CN" altLang="en-US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微软雅黑" panose="020B0503020204020204" pitchFamily="34" charset="-122"/>
              </a:rPr>
              <a:t>服务建模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33270" y="4389120"/>
            <a:ext cx="3963035" cy="647065"/>
          </a:xfrm>
          <a:prstGeom prst="roundRect">
            <a:avLst/>
          </a:prstGeom>
          <a:solidFill>
            <a:srgbClr val="003F8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指导</a:t>
            </a:r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老师：徐晓飞</a:t>
            </a:r>
            <a:endParaRPr lang="zh-CN" altLang="en-US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196965" y="4412615"/>
            <a:ext cx="4644390" cy="647065"/>
          </a:xfrm>
          <a:prstGeom prst="roundRect">
            <a:avLst/>
          </a:prstGeom>
          <a:solidFill>
            <a:srgbClr val="003F87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汇报人：李启明</a:t>
            </a:r>
            <a:endParaRPr lang="zh-CN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5220" y="3556000"/>
            <a:ext cx="5335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——</a:t>
            </a:r>
            <a:r>
              <a:rPr lang="zh-CN" altLang="en-US" sz="2400" b="1"/>
              <a:t>服务科学与工程</a:t>
            </a:r>
            <a:r>
              <a:rPr lang="en-US" altLang="zh-CN" sz="2400" b="1"/>
              <a:t>   </a:t>
            </a:r>
            <a:r>
              <a:rPr lang="zh-CN" altLang="en-US" sz="2400" b="1"/>
              <a:t>课程研讨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D6868A-19EA-40F1-886B-AE530974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088" y="1083945"/>
            <a:ext cx="2958911" cy="19318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030" y="10839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系统要素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1656080" y="1329055"/>
          <a:ext cx="8463280" cy="5062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" name="Freeform: Shape 5"/>
          <p:cNvSpPr/>
          <p:nvPr/>
        </p:nvSpPr>
        <p:spPr bwMode="auto">
          <a:xfrm>
            <a:off x="9962740" y="3495564"/>
            <a:ext cx="1259864" cy="2976695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003F87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sz="1350"/>
          </a:p>
        </p:txBody>
      </p:sp>
      <p:sp>
        <p:nvSpPr>
          <p:cNvPr id="10" name="文本框 9"/>
          <p:cNvSpPr txBox="1"/>
          <p:nvPr/>
        </p:nvSpPr>
        <p:spPr>
          <a:xfrm>
            <a:off x="4606290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35DDE2-7ABA-4AF9-B4C7-E0A3CCB8B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" y="3956539"/>
            <a:ext cx="1225875" cy="2603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29CE55-8478-495E-B20B-401B200C59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768" y="3947746"/>
            <a:ext cx="1349419" cy="27871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BB3D2A-8C7D-4733-9963-AE8C95A85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531" y="1560298"/>
            <a:ext cx="2145688" cy="150992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1030" y="7727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Amazon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服务蓝图</a:t>
            </a:r>
          </a:p>
        </p:txBody>
      </p:sp>
      <p:sp>
        <p:nvSpPr>
          <p:cNvPr id="5" name="左右箭头 4"/>
          <p:cNvSpPr/>
          <p:nvPr/>
        </p:nvSpPr>
        <p:spPr>
          <a:xfrm>
            <a:off x="537210" y="5358765"/>
            <a:ext cx="11383010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右箭头 5"/>
          <p:cNvSpPr/>
          <p:nvPr/>
        </p:nvSpPr>
        <p:spPr>
          <a:xfrm>
            <a:off x="537210" y="4263390"/>
            <a:ext cx="11383010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右箭头 6"/>
          <p:cNvSpPr/>
          <p:nvPr/>
        </p:nvSpPr>
        <p:spPr>
          <a:xfrm>
            <a:off x="537210" y="3129915"/>
            <a:ext cx="11383010" cy="334645"/>
          </a:xfrm>
          <a:prstGeom prst="leftRightArrow">
            <a:avLst/>
          </a:prstGeom>
          <a:gradFill>
            <a:gsLst>
              <a:gs pos="0">
                <a:srgbClr val="007BD3"/>
              </a:gs>
              <a:gs pos="21000">
                <a:srgbClr val="034373">
                  <a:alpha val="40000"/>
                </a:srgbClr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/>
        </p:nvSpPr>
        <p:spPr>
          <a:xfrm>
            <a:off x="580390" y="5766435"/>
            <a:ext cx="612140" cy="622935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581660" y="4670425"/>
            <a:ext cx="612140" cy="622935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/>
        </p:nvSpPr>
        <p:spPr>
          <a:xfrm>
            <a:off x="594360" y="3562985"/>
            <a:ext cx="612140" cy="622935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 11"/>
          <p:cNvSpPr/>
          <p:nvPr/>
        </p:nvSpPr>
        <p:spPr>
          <a:xfrm>
            <a:off x="607060" y="2375535"/>
            <a:ext cx="612140" cy="622935"/>
          </a:xfrm>
          <a:prstGeom prst="chevron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>
            <a:off x="607060" y="1484630"/>
            <a:ext cx="612140" cy="622935"/>
          </a:xfrm>
          <a:prstGeom prst="chevron">
            <a:avLst/>
          </a:prstGeom>
          <a:solidFill>
            <a:srgbClr val="FEFEFF">
              <a:alpha val="4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0" y="5934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支持行为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4794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后台行为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0" y="36798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前台行为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0" y="25165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用户行为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0" y="1614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有形展示</a:t>
            </a:r>
          </a:p>
        </p:txBody>
      </p:sp>
      <p:sp>
        <p:nvSpPr>
          <p:cNvPr id="19" name="流程图: 过程 18"/>
          <p:cNvSpPr/>
          <p:nvPr/>
        </p:nvSpPr>
        <p:spPr>
          <a:xfrm>
            <a:off x="1397000" y="576072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推荐算法</a:t>
            </a:r>
          </a:p>
        </p:txBody>
      </p:sp>
      <p:sp>
        <p:nvSpPr>
          <p:cNvPr id="20" name="流程图: 过程 19"/>
          <p:cNvSpPr/>
          <p:nvPr/>
        </p:nvSpPr>
        <p:spPr>
          <a:xfrm>
            <a:off x="1392994" y="466090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根据数据库储存的用户个人数据执行推荐算法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1392994" y="355600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Amazon</a:t>
            </a:r>
            <a:r>
              <a:rPr lang="zh-CN" altLang="en-US" sz="1400" dirty="0"/>
              <a:t>电子商城个性化推荐</a:t>
            </a:r>
          </a:p>
        </p:txBody>
      </p:sp>
      <p:sp>
        <p:nvSpPr>
          <p:cNvPr id="22" name="流程图: 过程 21"/>
          <p:cNvSpPr/>
          <p:nvPr/>
        </p:nvSpPr>
        <p:spPr>
          <a:xfrm>
            <a:off x="1384202" y="238252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用户浏览</a:t>
            </a:r>
          </a:p>
          <a:p>
            <a:pPr algn="ctr"/>
            <a:r>
              <a:rPr lang="zh-CN" altLang="en-US" sz="1400"/>
              <a:t>推荐商品</a:t>
            </a:r>
          </a:p>
        </p:txBody>
      </p:sp>
      <p:sp>
        <p:nvSpPr>
          <p:cNvPr id="23" name="流程图: 过程 22"/>
          <p:cNvSpPr/>
          <p:nvPr/>
        </p:nvSpPr>
        <p:spPr>
          <a:xfrm>
            <a:off x="1385570" y="1472565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推荐商品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橱窗页</a:t>
            </a:r>
            <a:r>
              <a:rPr lang="zh-CN" altLang="en-US" sz="1400"/>
              <a:t>面</a:t>
            </a:r>
          </a:p>
        </p:txBody>
      </p:sp>
      <p:sp>
        <p:nvSpPr>
          <p:cNvPr id="24" name="流程图: 过程 23"/>
          <p:cNvSpPr/>
          <p:nvPr/>
        </p:nvSpPr>
        <p:spPr>
          <a:xfrm>
            <a:off x="2974975" y="576580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A9-Listing</a:t>
            </a:r>
          </a:p>
          <a:p>
            <a:pPr algn="ctr"/>
            <a:r>
              <a:rPr lang="zh-CN" altLang="en-US" sz="1400"/>
              <a:t>算法</a:t>
            </a:r>
          </a:p>
        </p:txBody>
      </p:sp>
      <p:sp>
        <p:nvSpPr>
          <p:cNvPr id="25" name="流程图: 过程 24"/>
          <p:cNvSpPr/>
          <p:nvPr/>
        </p:nvSpPr>
        <p:spPr>
          <a:xfrm>
            <a:off x="2966183" y="4671793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对同一标签的商品进行打分、排序</a:t>
            </a:r>
          </a:p>
        </p:txBody>
      </p:sp>
      <p:sp>
        <p:nvSpPr>
          <p:cNvPr id="26" name="流程图: 过程 25"/>
          <p:cNvSpPr/>
          <p:nvPr/>
        </p:nvSpPr>
        <p:spPr>
          <a:xfrm>
            <a:off x="2962079" y="35464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按一定的顺序展示用户搜索商品</a:t>
            </a:r>
          </a:p>
        </p:txBody>
      </p:sp>
      <p:sp>
        <p:nvSpPr>
          <p:cNvPr id="27" name="流程图: 过程 26"/>
          <p:cNvSpPr/>
          <p:nvPr/>
        </p:nvSpPr>
        <p:spPr>
          <a:xfrm>
            <a:off x="2953287" y="237299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用户按需搜索，查看搜索结果</a:t>
            </a:r>
          </a:p>
        </p:txBody>
      </p:sp>
      <p:sp>
        <p:nvSpPr>
          <p:cNvPr id="29" name="流程图: 过程 28"/>
          <p:cNvSpPr/>
          <p:nvPr/>
        </p:nvSpPr>
        <p:spPr>
          <a:xfrm>
            <a:off x="2948305" y="1484630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搜索结果</a:t>
            </a: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可视化页面</a:t>
            </a:r>
          </a:p>
        </p:txBody>
      </p:sp>
      <p:sp>
        <p:nvSpPr>
          <p:cNvPr id="30" name="流程图: 过程 29"/>
          <p:cNvSpPr/>
          <p:nvPr/>
        </p:nvSpPr>
        <p:spPr>
          <a:xfrm>
            <a:off x="4552950" y="57562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第三方</a:t>
            </a:r>
          </a:p>
          <a:p>
            <a:pPr algn="ctr"/>
            <a:r>
              <a:rPr lang="zh-CN" sz="1400"/>
              <a:t>支付系统</a:t>
            </a:r>
          </a:p>
        </p:txBody>
      </p:sp>
      <p:sp>
        <p:nvSpPr>
          <p:cNvPr id="31" name="流程图: 过程 30"/>
          <p:cNvSpPr/>
          <p:nvPr/>
        </p:nvSpPr>
        <p:spPr>
          <a:xfrm>
            <a:off x="4539372" y="4673698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订单审核</a:t>
            </a:r>
          </a:p>
        </p:txBody>
      </p:sp>
      <p:sp>
        <p:nvSpPr>
          <p:cNvPr id="32" name="流程图: 过程 31"/>
          <p:cNvSpPr/>
          <p:nvPr/>
        </p:nvSpPr>
        <p:spPr>
          <a:xfrm>
            <a:off x="4530580" y="3553558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dirty="0"/>
              <a:t>用户确认订单信息并支付</a:t>
            </a:r>
          </a:p>
        </p:txBody>
      </p:sp>
      <p:sp>
        <p:nvSpPr>
          <p:cNvPr id="33" name="流程图: 过程 32"/>
          <p:cNvSpPr/>
          <p:nvPr/>
        </p:nvSpPr>
        <p:spPr>
          <a:xfrm>
            <a:off x="4517782" y="236156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输入密码或人脸识别进行支付操作</a:t>
            </a:r>
          </a:p>
        </p:txBody>
      </p:sp>
      <p:sp>
        <p:nvSpPr>
          <p:cNvPr id="34" name="流程图: 过程 33"/>
          <p:cNvSpPr/>
          <p:nvPr/>
        </p:nvSpPr>
        <p:spPr>
          <a:xfrm>
            <a:off x="4552950" y="1484630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支付页面</a:t>
            </a:r>
          </a:p>
        </p:txBody>
      </p:sp>
      <p:sp>
        <p:nvSpPr>
          <p:cNvPr id="35" name="流程图: 过程 34"/>
          <p:cNvSpPr/>
          <p:nvPr/>
        </p:nvSpPr>
        <p:spPr>
          <a:xfrm>
            <a:off x="6100445" y="57562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购物车</a:t>
            </a:r>
          </a:p>
          <a:p>
            <a:pPr algn="ctr"/>
            <a:r>
              <a:rPr lang="zh-CN" sz="1400"/>
              <a:t>数据库</a:t>
            </a:r>
          </a:p>
        </p:txBody>
      </p:sp>
      <p:sp>
        <p:nvSpPr>
          <p:cNvPr id="36" name="流程图: 过程 35"/>
          <p:cNvSpPr/>
          <p:nvPr/>
        </p:nvSpPr>
        <p:spPr>
          <a:xfrm>
            <a:off x="6096000" y="4687766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将商品信息加入购物车数据库</a:t>
            </a:r>
          </a:p>
        </p:txBody>
      </p:sp>
      <p:sp>
        <p:nvSpPr>
          <p:cNvPr id="37" name="流程图: 过程 36"/>
          <p:cNvSpPr/>
          <p:nvPr/>
        </p:nvSpPr>
        <p:spPr>
          <a:xfrm>
            <a:off x="6082861" y="35464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展示购物车</a:t>
            </a:r>
          </a:p>
        </p:txBody>
      </p:sp>
      <p:sp>
        <p:nvSpPr>
          <p:cNvPr id="38" name="流程图: 过程 37"/>
          <p:cNvSpPr/>
          <p:nvPr/>
        </p:nvSpPr>
        <p:spPr>
          <a:xfrm>
            <a:off x="6078416" y="23653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加入购物车或查看其中的商品</a:t>
            </a:r>
          </a:p>
        </p:txBody>
      </p:sp>
      <p:sp>
        <p:nvSpPr>
          <p:cNvPr id="39" name="流程图: 过程 38"/>
          <p:cNvSpPr/>
          <p:nvPr/>
        </p:nvSpPr>
        <p:spPr>
          <a:xfrm>
            <a:off x="6096000" y="1472565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购物车页面</a:t>
            </a:r>
          </a:p>
        </p:txBody>
      </p:sp>
      <p:sp>
        <p:nvSpPr>
          <p:cNvPr id="40" name="流程图: 过程 39"/>
          <p:cNvSpPr/>
          <p:nvPr/>
        </p:nvSpPr>
        <p:spPr>
          <a:xfrm>
            <a:off x="7613650" y="573468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第三方物流服务提供商</a:t>
            </a:r>
          </a:p>
        </p:txBody>
      </p:sp>
      <p:sp>
        <p:nvSpPr>
          <p:cNvPr id="41" name="流程图: 过程 40"/>
          <p:cNvSpPr/>
          <p:nvPr/>
        </p:nvSpPr>
        <p:spPr>
          <a:xfrm>
            <a:off x="7608668" y="4664906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商品的装配与运输</a:t>
            </a:r>
          </a:p>
        </p:txBody>
      </p:sp>
      <p:sp>
        <p:nvSpPr>
          <p:cNvPr id="42" name="流程图: 过程 41"/>
          <p:cNvSpPr/>
          <p:nvPr/>
        </p:nvSpPr>
        <p:spPr>
          <a:xfrm>
            <a:off x="7599974" y="356298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商品送货与订单信息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7591084" y="235394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客户查看物流信息</a:t>
            </a:r>
          </a:p>
        </p:txBody>
      </p:sp>
      <p:sp>
        <p:nvSpPr>
          <p:cNvPr id="44" name="流程图: 过程 43"/>
          <p:cNvSpPr/>
          <p:nvPr/>
        </p:nvSpPr>
        <p:spPr>
          <a:xfrm>
            <a:off x="7613015" y="1484630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物流收货</a:t>
            </a:r>
          </a:p>
          <a:p>
            <a:pPr algn="ctr"/>
            <a:r>
              <a:rPr lang="zh-CN" sz="1400">
                <a:solidFill>
                  <a:schemeClr val="tx1"/>
                </a:solidFill>
              </a:rPr>
              <a:t>信息页面</a:t>
            </a:r>
          </a:p>
        </p:txBody>
      </p:sp>
      <p:sp>
        <p:nvSpPr>
          <p:cNvPr id="45" name="流程图: 过程 44"/>
          <p:cNvSpPr/>
          <p:nvPr/>
        </p:nvSpPr>
        <p:spPr>
          <a:xfrm>
            <a:off x="9130030" y="1472565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在线客服</a:t>
            </a:r>
          </a:p>
          <a:p>
            <a:pPr algn="ctr"/>
            <a:r>
              <a:rPr lang="zh-CN" sz="1400">
                <a:solidFill>
                  <a:schemeClr val="tx1"/>
                </a:solidFill>
              </a:rPr>
              <a:t>服务页面</a:t>
            </a:r>
          </a:p>
        </p:txBody>
      </p:sp>
      <p:sp>
        <p:nvSpPr>
          <p:cNvPr id="46" name="流程图: 过程 45"/>
          <p:cNvSpPr/>
          <p:nvPr/>
        </p:nvSpPr>
        <p:spPr>
          <a:xfrm>
            <a:off x="9121238" y="235394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咨询</a:t>
            </a:r>
          </a:p>
        </p:txBody>
      </p:sp>
      <p:sp>
        <p:nvSpPr>
          <p:cNvPr id="47" name="流程图: 过程 46"/>
          <p:cNvSpPr/>
          <p:nvPr/>
        </p:nvSpPr>
        <p:spPr>
          <a:xfrm>
            <a:off x="9130030" y="354647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客服解答</a:t>
            </a:r>
          </a:p>
          <a:p>
            <a:pPr algn="ctr"/>
            <a:r>
              <a:rPr lang="zh-CN" sz="1400"/>
              <a:t>客户问题</a:t>
            </a:r>
          </a:p>
        </p:txBody>
      </p:sp>
      <p:sp>
        <p:nvSpPr>
          <p:cNvPr id="48" name="流程图: 过程 47"/>
          <p:cNvSpPr/>
          <p:nvPr/>
        </p:nvSpPr>
        <p:spPr>
          <a:xfrm>
            <a:off x="9138822" y="4664906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在线客服</a:t>
            </a:r>
          </a:p>
          <a:p>
            <a:pPr algn="ctr"/>
            <a:r>
              <a:rPr lang="zh-CN" sz="1400"/>
              <a:t>在线等候</a:t>
            </a:r>
          </a:p>
        </p:txBody>
      </p:sp>
      <p:sp>
        <p:nvSpPr>
          <p:cNvPr id="49" name="流程图: 过程 48"/>
          <p:cNvSpPr/>
          <p:nvPr/>
        </p:nvSpPr>
        <p:spPr>
          <a:xfrm>
            <a:off x="9147614" y="575437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客服培训</a:t>
            </a:r>
          </a:p>
          <a:p>
            <a:pPr algn="ctr"/>
            <a:r>
              <a:rPr lang="zh-CN" sz="1400"/>
              <a:t>与商家客服</a:t>
            </a:r>
          </a:p>
          <a:p>
            <a:pPr algn="ctr"/>
            <a:r>
              <a:rPr lang="zh-CN" sz="1400"/>
              <a:t>管理系统</a:t>
            </a:r>
          </a:p>
        </p:txBody>
      </p:sp>
      <p:sp>
        <p:nvSpPr>
          <p:cNvPr id="50" name="流程图: 过程 49"/>
          <p:cNvSpPr/>
          <p:nvPr/>
        </p:nvSpPr>
        <p:spPr>
          <a:xfrm>
            <a:off x="10573628" y="576643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商品评价</a:t>
            </a:r>
          </a:p>
          <a:p>
            <a:pPr algn="ctr"/>
            <a:r>
              <a:rPr lang="zh-CN" sz="1400"/>
              <a:t>管理系统</a:t>
            </a:r>
          </a:p>
        </p:txBody>
      </p:sp>
      <p:sp>
        <p:nvSpPr>
          <p:cNvPr id="52" name="流程图: 过程 51"/>
          <p:cNvSpPr/>
          <p:nvPr/>
        </p:nvSpPr>
        <p:spPr>
          <a:xfrm>
            <a:off x="10544614" y="3556000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dirty="0"/>
              <a:t>商品展示客户历史评价</a:t>
            </a:r>
          </a:p>
        </p:txBody>
      </p:sp>
      <p:sp>
        <p:nvSpPr>
          <p:cNvPr id="53" name="流程图: 过程 52"/>
          <p:cNvSpPr/>
          <p:nvPr/>
        </p:nvSpPr>
        <p:spPr>
          <a:xfrm>
            <a:off x="10538460" y="2375535"/>
            <a:ext cx="1119505" cy="63500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/>
              <a:t>客户填写</a:t>
            </a:r>
          </a:p>
          <a:p>
            <a:pPr algn="ctr"/>
            <a:r>
              <a:rPr lang="zh-CN" sz="1400"/>
              <a:t>购买评价</a:t>
            </a:r>
          </a:p>
        </p:txBody>
      </p:sp>
      <p:sp>
        <p:nvSpPr>
          <p:cNvPr id="54" name="流程图: 过程 53"/>
          <p:cNvSpPr/>
          <p:nvPr/>
        </p:nvSpPr>
        <p:spPr>
          <a:xfrm>
            <a:off x="10527030" y="1484630"/>
            <a:ext cx="1119505" cy="635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>
                <a:solidFill>
                  <a:schemeClr val="tx1"/>
                </a:solidFill>
              </a:rPr>
              <a:t>评价页面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442460" y="774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3FD9DA5-9A5A-4D6B-ACB5-C3CB68270BBB}"/>
              </a:ext>
            </a:extLst>
          </p:cNvPr>
          <p:cNvCxnSpPr>
            <a:stCxn id="19" idx="0"/>
            <a:endCxn id="20" idx="2"/>
          </p:cNvCxnSpPr>
          <p:nvPr/>
        </p:nvCxnSpPr>
        <p:spPr>
          <a:xfrm flipH="1" flipV="1">
            <a:off x="1952747" y="5295900"/>
            <a:ext cx="4006" cy="46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4E5A9A1-79A7-4C2D-BFA8-ED3B2604228F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V="1">
            <a:off x="1952747" y="4191000"/>
            <a:ext cx="0" cy="4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686707B-83ED-498E-BC2E-39DD9D6783B5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H="1" flipV="1">
            <a:off x="1943955" y="3017520"/>
            <a:ext cx="8792" cy="53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324069A-AEF2-4BA0-AC32-94BA85AF8638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H="1" flipV="1">
            <a:off x="3525936" y="5306793"/>
            <a:ext cx="8792" cy="45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B34B904-7793-4AD7-9632-0493C8F4C22F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H="1" flipV="1">
            <a:off x="3521832" y="4181475"/>
            <a:ext cx="4104" cy="49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D1A8854-FB64-481C-A772-EA5D6123494F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H="1" flipV="1">
            <a:off x="3513040" y="3007995"/>
            <a:ext cx="8792" cy="53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698E881-F3FB-4072-8A8C-07FE698F054C}"/>
              </a:ext>
            </a:extLst>
          </p:cNvPr>
          <p:cNvCxnSpPr>
            <a:stCxn id="32" idx="0"/>
            <a:endCxn id="33" idx="2"/>
          </p:cNvCxnSpPr>
          <p:nvPr/>
        </p:nvCxnSpPr>
        <p:spPr>
          <a:xfrm flipH="1" flipV="1">
            <a:off x="5077535" y="2996565"/>
            <a:ext cx="12798" cy="55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D46F672-8024-4BEE-9822-6C6C6D07EC26}"/>
              </a:ext>
            </a:extLst>
          </p:cNvPr>
          <p:cNvCxnSpPr>
            <a:stCxn id="31" idx="0"/>
            <a:endCxn id="32" idx="2"/>
          </p:cNvCxnSpPr>
          <p:nvPr/>
        </p:nvCxnSpPr>
        <p:spPr>
          <a:xfrm flipH="1" flipV="1">
            <a:off x="5090333" y="4188558"/>
            <a:ext cx="8792" cy="48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F228854-D1B8-4A1E-AB43-11A78299633B}"/>
              </a:ext>
            </a:extLst>
          </p:cNvPr>
          <p:cNvCxnSpPr>
            <a:stCxn id="30" idx="0"/>
            <a:endCxn id="31" idx="2"/>
          </p:cNvCxnSpPr>
          <p:nvPr/>
        </p:nvCxnSpPr>
        <p:spPr>
          <a:xfrm flipH="1" flipV="1">
            <a:off x="5099125" y="5308698"/>
            <a:ext cx="13578" cy="4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7423029-3AD2-4A3C-9678-E0E39C28AD96}"/>
              </a:ext>
            </a:extLst>
          </p:cNvPr>
          <p:cNvCxnSpPr>
            <a:stCxn id="35" idx="0"/>
            <a:endCxn id="36" idx="2"/>
          </p:cNvCxnSpPr>
          <p:nvPr/>
        </p:nvCxnSpPr>
        <p:spPr>
          <a:xfrm flipH="1" flipV="1">
            <a:off x="6655753" y="5322766"/>
            <a:ext cx="4445" cy="43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1F89BD38-E93B-4B39-B65F-EDAB9D5243C1}"/>
              </a:ext>
            </a:extLst>
          </p:cNvPr>
          <p:cNvCxnSpPr>
            <a:stCxn id="36" idx="0"/>
            <a:endCxn id="37" idx="2"/>
          </p:cNvCxnSpPr>
          <p:nvPr/>
        </p:nvCxnSpPr>
        <p:spPr>
          <a:xfrm flipH="1" flipV="1">
            <a:off x="6642614" y="4181475"/>
            <a:ext cx="13139" cy="50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27BC6919-FF87-4E95-BE8C-F2EDF8D334B5}"/>
              </a:ext>
            </a:extLst>
          </p:cNvPr>
          <p:cNvCxnSpPr>
            <a:stCxn id="37" idx="0"/>
            <a:endCxn id="38" idx="2"/>
          </p:cNvCxnSpPr>
          <p:nvPr/>
        </p:nvCxnSpPr>
        <p:spPr>
          <a:xfrm flipH="1" flipV="1">
            <a:off x="6638169" y="3000375"/>
            <a:ext cx="4445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36C144A-EB99-4DFB-BA9A-65814237593F}"/>
              </a:ext>
            </a:extLst>
          </p:cNvPr>
          <p:cNvCxnSpPr>
            <a:stCxn id="40" idx="0"/>
            <a:endCxn id="41" idx="2"/>
          </p:cNvCxnSpPr>
          <p:nvPr/>
        </p:nvCxnSpPr>
        <p:spPr>
          <a:xfrm flipH="1" flipV="1">
            <a:off x="8168421" y="5299906"/>
            <a:ext cx="4982" cy="43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F117E2A-8EF3-4249-860A-B2D00242509F}"/>
              </a:ext>
            </a:extLst>
          </p:cNvPr>
          <p:cNvCxnSpPr>
            <a:stCxn id="41" idx="0"/>
            <a:endCxn id="42" idx="2"/>
          </p:cNvCxnSpPr>
          <p:nvPr/>
        </p:nvCxnSpPr>
        <p:spPr>
          <a:xfrm flipH="1" flipV="1">
            <a:off x="8159727" y="4197985"/>
            <a:ext cx="8694" cy="46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816C3FA-4891-48C2-AA9D-314BC0AD7BA2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flipH="1" flipV="1">
            <a:off x="8150837" y="2988945"/>
            <a:ext cx="8890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C1C32C1B-A801-4333-BF05-2C753E202141}"/>
              </a:ext>
            </a:extLst>
          </p:cNvPr>
          <p:cNvCxnSpPr>
            <a:stCxn id="47" idx="0"/>
            <a:endCxn id="46" idx="2"/>
          </p:cNvCxnSpPr>
          <p:nvPr/>
        </p:nvCxnSpPr>
        <p:spPr>
          <a:xfrm flipH="1" flipV="1">
            <a:off x="9680991" y="2988945"/>
            <a:ext cx="8792" cy="55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B3679ED-9857-4E73-9C3B-2F5588718E6A}"/>
              </a:ext>
            </a:extLst>
          </p:cNvPr>
          <p:cNvCxnSpPr>
            <a:stCxn id="48" idx="0"/>
            <a:endCxn id="47" idx="2"/>
          </p:cNvCxnSpPr>
          <p:nvPr/>
        </p:nvCxnSpPr>
        <p:spPr>
          <a:xfrm flipH="1" flipV="1">
            <a:off x="9689783" y="4181475"/>
            <a:ext cx="8792" cy="48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305D0CF-4B1F-4F79-8B29-CC1D3A585BDE}"/>
              </a:ext>
            </a:extLst>
          </p:cNvPr>
          <p:cNvCxnSpPr>
            <a:stCxn id="49" idx="0"/>
            <a:endCxn id="48" idx="2"/>
          </p:cNvCxnSpPr>
          <p:nvPr/>
        </p:nvCxnSpPr>
        <p:spPr>
          <a:xfrm flipH="1" flipV="1">
            <a:off x="9698575" y="5299906"/>
            <a:ext cx="8792" cy="45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3885FDAD-3FDE-40A0-9C80-AE9DA62C01F7}"/>
              </a:ext>
            </a:extLst>
          </p:cNvPr>
          <p:cNvCxnSpPr>
            <a:stCxn id="50" idx="0"/>
            <a:endCxn id="52" idx="2"/>
          </p:cNvCxnSpPr>
          <p:nvPr/>
        </p:nvCxnSpPr>
        <p:spPr>
          <a:xfrm flipH="1" flipV="1">
            <a:off x="11104367" y="4191000"/>
            <a:ext cx="29014" cy="157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2E57FDF-10F5-4F51-AE0C-1017B7D2FF5D}"/>
              </a:ext>
            </a:extLst>
          </p:cNvPr>
          <p:cNvCxnSpPr>
            <a:stCxn id="52" idx="0"/>
            <a:endCxn id="53" idx="2"/>
          </p:cNvCxnSpPr>
          <p:nvPr/>
        </p:nvCxnSpPr>
        <p:spPr>
          <a:xfrm flipH="1" flipV="1">
            <a:off x="11098213" y="3010535"/>
            <a:ext cx="6154" cy="5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C:\Users\STEVEN'S ROG STRIX\Pictures\Screenshots\屏幕截图(1718)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4145" y="1923415"/>
            <a:ext cx="9385935" cy="44018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040505" y="110553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推荐算法（简化版）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9290" y="88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061AE-CB50-45C2-8FE9-FAD8EE82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61" y="1028701"/>
            <a:ext cx="10322678" cy="53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2484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6040" y="1155065"/>
            <a:ext cx="7353935" cy="536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432935" y="88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72720" y="115506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网络购物E-R图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970280"/>
            <a:ext cx="9660890" cy="56572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9770" y="9702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Amazon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电商流程</a:t>
            </a:r>
            <a:r>
              <a:rPr lang="en-US" altLang="zh-CN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BPMN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建模（粗粒度）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99280" y="8890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7260" y="11938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Amazon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电商流程</a:t>
            </a:r>
            <a:r>
              <a:rPr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BPMN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建模（细粒度）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915035"/>
            <a:ext cx="9914255" cy="573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4210" y="10477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3735" y="975262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（一）游客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9" y="4721469"/>
            <a:ext cx="11217128" cy="1881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09191C-EFC9-4CC2-BA86-E487E3CD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81" y="1516892"/>
            <a:ext cx="1863204" cy="299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44BC9E-920E-4E8F-9789-11C9DA63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09" y="1783615"/>
            <a:ext cx="4815189" cy="26341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F0C7DB-7115-4762-937A-274A7451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290" y="2426677"/>
            <a:ext cx="3646486" cy="1441938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FA7F4CE3-3109-40D9-A3A7-C2D9662E7DC9}"/>
              </a:ext>
            </a:extLst>
          </p:cNvPr>
          <p:cNvSpPr/>
          <p:nvPr/>
        </p:nvSpPr>
        <p:spPr>
          <a:xfrm>
            <a:off x="5354515" y="3217985"/>
            <a:ext cx="29893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149AECB-931A-415A-9946-95DD9D2DA689}"/>
              </a:ext>
            </a:extLst>
          </p:cNvPr>
          <p:cNvSpPr/>
          <p:nvPr/>
        </p:nvSpPr>
        <p:spPr>
          <a:xfrm>
            <a:off x="9417537" y="3217984"/>
            <a:ext cx="298939" cy="1406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985" y="826288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（二）客户端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57700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896"/>
            <a:ext cx="12191365" cy="24231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AB6F1B3-304E-4F10-B36B-006429F64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" y="1374238"/>
            <a:ext cx="4985238" cy="2611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2CA12E-27D0-42A1-9971-65DB1529A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442" y="740312"/>
            <a:ext cx="3573780" cy="3446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8E9907-796D-4114-92A3-DAA7F6B86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02" y="2184016"/>
            <a:ext cx="10607959" cy="3299746"/>
          </a:xfrm>
          <a:prstGeom prst="rect">
            <a:avLst/>
          </a:prstGeom>
        </p:spPr>
      </p:pic>
      <p:pic>
        <p:nvPicPr>
          <p:cNvPr id="2052" name="Picture 4" descr="https://img1.baidu.com/it/u=3406047123,1726309330&amp;fm=253&amp;fmt=auto&amp;app=138&amp;f=JPEG?w=959&amp;h=356">
            <a:extLst>
              <a:ext uri="{FF2B5EF4-FFF2-40B4-BE49-F238E27FC236}">
                <a16:creationId xmlns:a16="http://schemas.microsoft.com/office/drawing/2014/main" id="{6494D622-05F5-4FF0-B71F-EA8D998A6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733550"/>
            <a:ext cx="91344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1E091E-6EA5-41F5-B49F-9FC91131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83" y="1399842"/>
            <a:ext cx="3304701" cy="34465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4509" y="868432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（三）第三方支付系统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10710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38" y="4918200"/>
            <a:ext cx="9293469" cy="16863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0CE8D5-9CE4-4FC1-8F1C-3B41D931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083" y="869884"/>
            <a:ext cx="2970922" cy="2097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F87CE2-52B3-46EE-AA2B-99D10E6A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41" y="3127255"/>
            <a:ext cx="3868716" cy="1700153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F14A85E4-5E7B-42EC-9F2A-91AEF23DF432}"/>
              </a:ext>
            </a:extLst>
          </p:cNvPr>
          <p:cNvSpPr/>
          <p:nvPr/>
        </p:nvSpPr>
        <p:spPr>
          <a:xfrm>
            <a:off x="5556740" y="1978269"/>
            <a:ext cx="782416" cy="13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123FFDB-E9D0-4050-B390-E19C50D6508F}"/>
              </a:ext>
            </a:extLst>
          </p:cNvPr>
          <p:cNvSpPr/>
          <p:nvPr/>
        </p:nvSpPr>
        <p:spPr>
          <a:xfrm>
            <a:off x="5574322" y="3751461"/>
            <a:ext cx="782416" cy="13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218440" y="940435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8" name="组合 477"/>
          <p:cNvGrpSpPr/>
          <p:nvPr/>
        </p:nvGrpSpPr>
        <p:grpSpPr>
          <a:xfrm>
            <a:off x="5479098" y="1998419"/>
            <a:ext cx="1628775" cy="1365249"/>
            <a:chOff x="3256766" y="925169"/>
            <a:chExt cx="1628775" cy="1365249"/>
          </a:xfrm>
        </p:grpSpPr>
        <p:sp>
          <p:nvSpPr>
            <p:cNvPr id="479" name="Rectangle 10"/>
            <p:cNvSpPr>
              <a:spLocks noChangeArrowheads="1"/>
            </p:cNvSpPr>
            <p:nvPr/>
          </p:nvSpPr>
          <p:spPr bwMode="auto">
            <a:xfrm>
              <a:off x="3694916" y="2142781"/>
              <a:ext cx="752475" cy="147637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1"/>
            <p:cNvSpPr>
              <a:spLocks noEditPoints="1"/>
            </p:cNvSpPr>
            <p:nvPr/>
          </p:nvSpPr>
          <p:spPr bwMode="auto">
            <a:xfrm>
              <a:off x="4334678" y="1183931"/>
              <a:ext cx="506413" cy="677862"/>
            </a:xfrm>
            <a:custGeom>
              <a:avLst/>
              <a:gdLst>
                <a:gd name="T0" fmla="*/ 156 w 319"/>
                <a:gd name="T1" fmla="*/ 0 h 427"/>
                <a:gd name="T2" fmla="*/ 71 w 319"/>
                <a:gd name="T3" fmla="*/ 221 h 427"/>
                <a:gd name="T4" fmla="*/ 0 w 319"/>
                <a:gd name="T5" fmla="*/ 420 h 427"/>
                <a:gd name="T6" fmla="*/ 156 w 319"/>
                <a:gd name="T7" fmla="*/ 427 h 427"/>
                <a:gd name="T8" fmla="*/ 156 w 319"/>
                <a:gd name="T9" fmla="*/ 427 h 427"/>
                <a:gd name="T10" fmla="*/ 319 w 319"/>
                <a:gd name="T11" fmla="*/ 420 h 427"/>
                <a:gd name="T12" fmla="*/ 241 w 319"/>
                <a:gd name="T13" fmla="*/ 221 h 427"/>
                <a:gd name="T14" fmla="*/ 156 w 319"/>
                <a:gd name="T15" fmla="*/ 0 h 427"/>
                <a:gd name="T16" fmla="*/ 156 w 319"/>
                <a:gd name="T17" fmla="*/ 405 h 427"/>
                <a:gd name="T18" fmla="*/ 29 w 319"/>
                <a:gd name="T19" fmla="*/ 398 h 427"/>
                <a:gd name="T20" fmla="*/ 92 w 319"/>
                <a:gd name="T21" fmla="*/ 228 h 427"/>
                <a:gd name="T22" fmla="*/ 156 w 319"/>
                <a:gd name="T23" fmla="*/ 64 h 427"/>
                <a:gd name="T24" fmla="*/ 220 w 319"/>
                <a:gd name="T25" fmla="*/ 228 h 427"/>
                <a:gd name="T26" fmla="*/ 290 w 319"/>
                <a:gd name="T27" fmla="*/ 398 h 427"/>
                <a:gd name="T28" fmla="*/ 156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56" y="0"/>
                  </a:moveTo>
                  <a:lnTo>
                    <a:pt x="71" y="221"/>
                  </a:lnTo>
                  <a:lnTo>
                    <a:pt x="0" y="420"/>
                  </a:lnTo>
                  <a:lnTo>
                    <a:pt x="156" y="427"/>
                  </a:lnTo>
                  <a:lnTo>
                    <a:pt x="156" y="427"/>
                  </a:lnTo>
                  <a:lnTo>
                    <a:pt x="319" y="420"/>
                  </a:lnTo>
                  <a:lnTo>
                    <a:pt x="241" y="221"/>
                  </a:lnTo>
                  <a:lnTo>
                    <a:pt x="156" y="0"/>
                  </a:lnTo>
                  <a:close/>
                  <a:moveTo>
                    <a:pt x="156" y="405"/>
                  </a:moveTo>
                  <a:lnTo>
                    <a:pt x="29" y="398"/>
                  </a:lnTo>
                  <a:lnTo>
                    <a:pt x="92" y="228"/>
                  </a:lnTo>
                  <a:lnTo>
                    <a:pt x="156" y="64"/>
                  </a:lnTo>
                  <a:lnTo>
                    <a:pt x="220" y="228"/>
                  </a:lnTo>
                  <a:lnTo>
                    <a:pt x="290" y="398"/>
                  </a:lnTo>
                  <a:lnTo>
                    <a:pt x="156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12"/>
            <p:cNvSpPr>
              <a:spLocks noEditPoints="1"/>
            </p:cNvSpPr>
            <p:nvPr/>
          </p:nvSpPr>
          <p:spPr bwMode="auto">
            <a:xfrm>
              <a:off x="3301216" y="1183931"/>
              <a:ext cx="506413" cy="677862"/>
            </a:xfrm>
            <a:custGeom>
              <a:avLst/>
              <a:gdLst>
                <a:gd name="T0" fmla="*/ 163 w 319"/>
                <a:gd name="T1" fmla="*/ 0 h 427"/>
                <a:gd name="T2" fmla="*/ 78 w 319"/>
                <a:gd name="T3" fmla="*/ 221 h 427"/>
                <a:gd name="T4" fmla="*/ 0 w 319"/>
                <a:gd name="T5" fmla="*/ 420 h 427"/>
                <a:gd name="T6" fmla="*/ 163 w 319"/>
                <a:gd name="T7" fmla="*/ 427 h 427"/>
                <a:gd name="T8" fmla="*/ 163 w 319"/>
                <a:gd name="T9" fmla="*/ 427 h 427"/>
                <a:gd name="T10" fmla="*/ 319 w 319"/>
                <a:gd name="T11" fmla="*/ 420 h 427"/>
                <a:gd name="T12" fmla="*/ 248 w 319"/>
                <a:gd name="T13" fmla="*/ 221 h 427"/>
                <a:gd name="T14" fmla="*/ 163 w 319"/>
                <a:gd name="T15" fmla="*/ 0 h 427"/>
                <a:gd name="T16" fmla="*/ 163 w 319"/>
                <a:gd name="T17" fmla="*/ 405 h 427"/>
                <a:gd name="T18" fmla="*/ 29 w 319"/>
                <a:gd name="T19" fmla="*/ 398 h 427"/>
                <a:gd name="T20" fmla="*/ 99 w 319"/>
                <a:gd name="T21" fmla="*/ 228 h 427"/>
                <a:gd name="T22" fmla="*/ 163 w 319"/>
                <a:gd name="T23" fmla="*/ 64 h 427"/>
                <a:gd name="T24" fmla="*/ 227 w 319"/>
                <a:gd name="T25" fmla="*/ 228 h 427"/>
                <a:gd name="T26" fmla="*/ 290 w 319"/>
                <a:gd name="T27" fmla="*/ 398 h 427"/>
                <a:gd name="T28" fmla="*/ 163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63" y="0"/>
                  </a:moveTo>
                  <a:lnTo>
                    <a:pt x="78" y="221"/>
                  </a:lnTo>
                  <a:lnTo>
                    <a:pt x="0" y="420"/>
                  </a:lnTo>
                  <a:lnTo>
                    <a:pt x="163" y="427"/>
                  </a:lnTo>
                  <a:lnTo>
                    <a:pt x="163" y="427"/>
                  </a:lnTo>
                  <a:lnTo>
                    <a:pt x="319" y="420"/>
                  </a:lnTo>
                  <a:lnTo>
                    <a:pt x="248" y="221"/>
                  </a:lnTo>
                  <a:lnTo>
                    <a:pt x="163" y="0"/>
                  </a:lnTo>
                  <a:close/>
                  <a:moveTo>
                    <a:pt x="163" y="405"/>
                  </a:moveTo>
                  <a:lnTo>
                    <a:pt x="29" y="398"/>
                  </a:lnTo>
                  <a:lnTo>
                    <a:pt x="99" y="228"/>
                  </a:lnTo>
                  <a:lnTo>
                    <a:pt x="163" y="64"/>
                  </a:lnTo>
                  <a:lnTo>
                    <a:pt x="227" y="228"/>
                  </a:lnTo>
                  <a:lnTo>
                    <a:pt x="290" y="398"/>
                  </a:lnTo>
                  <a:lnTo>
                    <a:pt x="163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3"/>
            <p:cNvSpPr/>
            <p:nvPr/>
          </p:nvSpPr>
          <p:spPr bwMode="auto">
            <a:xfrm>
              <a:off x="3482191" y="925169"/>
              <a:ext cx="1166813" cy="1162050"/>
            </a:xfrm>
            <a:custGeom>
              <a:avLst/>
              <a:gdLst>
                <a:gd name="T0" fmla="*/ 735 w 735"/>
                <a:gd name="T1" fmla="*/ 149 h 732"/>
                <a:gd name="T2" fmla="*/ 410 w 735"/>
                <a:gd name="T3" fmla="*/ 199 h 732"/>
                <a:gd name="T4" fmla="*/ 410 w 735"/>
                <a:gd name="T5" fmla="*/ 0 h 732"/>
                <a:gd name="T6" fmla="*/ 332 w 735"/>
                <a:gd name="T7" fmla="*/ 0 h 732"/>
                <a:gd name="T8" fmla="*/ 332 w 735"/>
                <a:gd name="T9" fmla="*/ 206 h 732"/>
                <a:gd name="T10" fmla="*/ 0 w 735"/>
                <a:gd name="T11" fmla="*/ 156 h 732"/>
                <a:gd name="T12" fmla="*/ 332 w 735"/>
                <a:gd name="T13" fmla="*/ 291 h 732"/>
                <a:gd name="T14" fmla="*/ 332 w 735"/>
                <a:gd name="T15" fmla="*/ 661 h 732"/>
                <a:gd name="T16" fmla="*/ 247 w 735"/>
                <a:gd name="T17" fmla="*/ 661 h 732"/>
                <a:gd name="T18" fmla="*/ 247 w 735"/>
                <a:gd name="T19" fmla="*/ 732 h 732"/>
                <a:gd name="T20" fmla="*/ 502 w 735"/>
                <a:gd name="T21" fmla="*/ 732 h 732"/>
                <a:gd name="T22" fmla="*/ 502 w 735"/>
                <a:gd name="T23" fmla="*/ 661 h 732"/>
                <a:gd name="T24" fmla="*/ 410 w 735"/>
                <a:gd name="T25" fmla="*/ 661 h 732"/>
                <a:gd name="T26" fmla="*/ 410 w 735"/>
                <a:gd name="T27" fmla="*/ 291 h 732"/>
                <a:gd name="T28" fmla="*/ 735 w 735"/>
                <a:gd name="T29" fmla="*/ 149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5" h="732">
                  <a:moveTo>
                    <a:pt x="735" y="149"/>
                  </a:moveTo>
                  <a:lnTo>
                    <a:pt x="410" y="199"/>
                  </a:lnTo>
                  <a:lnTo>
                    <a:pt x="410" y="0"/>
                  </a:lnTo>
                  <a:lnTo>
                    <a:pt x="332" y="0"/>
                  </a:lnTo>
                  <a:lnTo>
                    <a:pt x="332" y="206"/>
                  </a:lnTo>
                  <a:lnTo>
                    <a:pt x="0" y="156"/>
                  </a:lnTo>
                  <a:lnTo>
                    <a:pt x="332" y="291"/>
                  </a:lnTo>
                  <a:lnTo>
                    <a:pt x="332" y="661"/>
                  </a:lnTo>
                  <a:lnTo>
                    <a:pt x="247" y="661"/>
                  </a:lnTo>
                  <a:lnTo>
                    <a:pt x="247" y="732"/>
                  </a:lnTo>
                  <a:lnTo>
                    <a:pt x="502" y="732"/>
                  </a:lnTo>
                  <a:lnTo>
                    <a:pt x="502" y="661"/>
                  </a:lnTo>
                  <a:lnTo>
                    <a:pt x="410" y="661"/>
                  </a:lnTo>
                  <a:lnTo>
                    <a:pt x="410" y="291"/>
                  </a:lnTo>
                  <a:lnTo>
                    <a:pt x="735" y="149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4"/>
            <p:cNvSpPr>
              <a:spLocks noChangeArrowheads="1"/>
            </p:cNvSpPr>
            <p:nvPr/>
          </p:nvSpPr>
          <p:spPr bwMode="auto">
            <a:xfrm>
              <a:off x="3482191" y="1117256"/>
              <a:ext cx="157163" cy="179387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5"/>
            <p:cNvSpPr>
              <a:spLocks noChangeArrowheads="1"/>
            </p:cNvSpPr>
            <p:nvPr/>
          </p:nvSpPr>
          <p:spPr bwMode="auto">
            <a:xfrm>
              <a:off x="4502953" y="1093443"/>
              <a:ext cx="158750" cy="180975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6"/>
            <p:cNvSpPr/>
            <p:nvPr/>
          </p:nvSpPr>
          <p:spPr bwMode="auto">
            <a:xfrm>
              <a:off x="3256766" y="1804643"/>
              <a:ext cx="595313" cy="225425"/>
            </a:xfrm>
            <a:custGeom>
              <a:avLst/>
              <a:gdLst>
                <a:gd name="T0" fmla="*/ 27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7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0">
                  <a:moveTo>
                    <a:pt x="27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7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7"/>
            <p:cNvSpPr/>
            <p:nvPr/>
          </p:nvSpPr>
          <p:spPr bwMode="auto">
            <a:xfrm>
              <a:off x="4290228" y="1804643"/>
              <a:ext cx="595313" cy="225425"/>
            </a:xfrm>
            <a:custGeom>
              <a:avLst/>
              <a:gdLst>
                <a:gd name="T0" fmla="*/ 26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6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20">
                  <a:moveTo>
                    <a:pt x="26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6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87" name="文本框 486"/>
          <p:cNvSpPr txBox="1"/>
          <p:nvPr/>
        </p:nvSpPr>
        <p:spPr>
          <a:xfrm>
            <a:off x="3491967" y="3766182"/>
            <a:ext cx="5540375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1.Amazon</a:t>
            </a:r>
            <a:r>
              <a:rPr lang="zh-CN" altLang="en-US" dirty="0"/>
              <a:t>概述</a:t>
            </a:r>
          </a:p>
        </p:txBody>
      </p:sp>
      <p:sp>
        <p:nvSpPr>
          <p:cNvPr id="488" name="矩形 487"/>
          <p:cNvSpPr/>
          <p:nvPr/>
        </p:nvSpPr>
        <p:spPr>
          <a:xfrm>
            <a:off x="5097461" y="4779430"/>
            <a:ext cx="239204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Amazon Overview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/>
      <p:bldP spid="4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亚马逊物流模式">
            <a:extLst>
              <a:ext uri="{FF2B5EF4-FFF2-40B4-BE49-F238E27FC236}">
                <a16:creationId xmlns:a16="http://schemas.microsoft.com/office/drawing/2014/main" id="{69C09D7C-DCFE-49CD-89E9-A7EE22A3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77" y="1148197"/>
            <a:ext cx="6090446" cy="24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96570" y="972771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（四）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Amazon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98645" y="7747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41" y="3818469"/>
            <a:ext cx="9177576" cy="2408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gss0.baidu.com/9vo3dSag_xI4khGko9WTAnF6hhy/zhidao/pic/item/4bed2e738bd4b31c96105fa184d6277f9e2ff8f8.jpg">
            <a:extLst>
              <a:ext uri="{FF2B5EF4-FFF2-40B4-BE49-F238E27FC236}">
                <a16:creationId xmlns:a16="http://schemas.microsoft.com/office/drawing/2014/main" id="{D781BCAB-1546-4C3C-AB43-B2B976FB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161347"/>
            <a:ext cx="8887968" cy="33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4355" y="149415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（五）物流服务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7215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业务架构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4552745"/>
            <a:ext cx="11704320" cy="2042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A8D74B-3C63-4207-B6BA-F23956B8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387" y="1871424"/>
            <a:ext cx="2996904" cy="204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14245" y="3343910"/>
            <a:ext cx="7763510" cy="76644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感谢各位老师批评指正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0045" y="1278255"/>
            <a:ext cx="3234055" cy="67564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Amazon</a:t>
            </a:r>
            <a:r>
              <a:rPr lang="zh-CN" altLang="en-US" sz="32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10935" y="1556385"/>
            <a:ext cx="53276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亚马逊公司（Amazon），2022年营收为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5140亿美元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，是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美国最大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的一家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网络电子商务公司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位于华盛顿州的西雅图。是网络上最早开始经营电子商务的公司之一，亚马逊成立于1994年，一开始只经营网络的书籍销售业务，现在则扩及了范围相当广的其他产品，已成为全球商品品种最多的网上零售商和全球第二大互联网企业，在公司名下，也包括了AlexaInternet、a9、lab126、和互联网电影数据库（Internet Movie Database，IMDB）等子公司。</a:t>
            </a:r>
          </a:p>
          <a:p>
            <a:pPr indent="457200"/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亚马逊及其它销售商为客户提供数百万种独特的全新、翻新及二手商品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，如图书、影视、音乐和游戏、数码下载、电子和电脑、家居园艺用品、玩具、婴幼儿用品、食品、服饰、鞋类和珠宝、健康和个人护理用品、体育及户外用品、玩具、汽车及工业产品等。</a:t>
            </a: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09625" y="2176145"/>
            <a:ext cx="4643755" cy="3284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85265" y="5600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图一：</a:t>
            </a:r>
            <a:r>
              <a:rPr lang="en-US" altLang="zh-CN"/>
              <a:t>Amazon</a:t>
            </a:r>
            <a:r>
              <a:rPr lang="zh-CN" altLang="en-US"/>
              <a:t>总部（西雅图）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29455" y="971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概述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/>
          <p:nvPr/>
        </p:nvPicPr>
        <p:blipFill>
          <a:blip r:embed="rId2"/>
          <a:srcRect r="-1467" b="10335"/>
          <a:stretch>
            <a:fillRect/>
          </a:stretch>
        </p:blipFill>
        <p:spPr>
          <a:xfrm>
            <a:off x="1064260" y="1550670"/>
            <a:ext cx="4224655" cy="3757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829300" y="3902710"/>
            <a:ext cx="607441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1964年1月12日出生，毕业于美国普林斯顿大学。企业家，创办了全球最大的网上书店Amazon（亚马逊），曾任亚马逊集团董事会执行主席。</a:t>
            </a:r>
          </a:p>
          <a:p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2020年福布斯全球亿万富豪榜，杰夫·贝索斯以1,130亿美元排名第1位。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31305" y="155067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杰夫·贝索斯（Jeff Bezos）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29300" y="2316480"/>
            <a:ext cx="60960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/>
            <a:r>
              <a:rPr lang="en-US" altLang="zh-CN" sz="2800">
                <a:latin typeface="Gabriola" panose="04040605051002020D02" charset="0"/>
                <a:cs typeface="Gabriola" panose="04040605051002020D02" charset="0"/>
              </a:rPr>
              <a:t>“Even when the company's operations are in trouble, we must insist on providing the same level of service to our customers as we do now.</a:t>
            </a:r>
            <a:r>
              <a:rPr lang="en-US" altLang="zh-CN" sz="2800">
                <a:latin typeface="Gabriola" panose="04040605051002020D02" charset="0"/>
                <a:cs typeface="Gabriola" panose="04040605051002020D02" charset="0"/>
                <a:sym typeface="+mn-ea"/>
              </a:rPr>
              <a:t>”</a:t>
            </a:r>
            <a:endParaRPr lang="en-US" altLang="zh-CN" sz="2800">
              <a:latin typeface="Gabriola" panose="04040605051002020D02" charset="0"/>
              <a:cs typeface="Gabriola" panose="04040605051002020D0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29150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71755" y="911225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58858" y="3350068"/>
            <a:ext cx="5441315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000" b="1" dirty="0">
                <a:solidFill>
                  <a:srgbClr val="005CA7"/>
                </a:solidFill>
              </a:rPr>
              <a:t>2.</a:t>
            </a:r>
            <a:r>
              <a:rPr lang="zh-CN" altLang="en-US" sz="6000" b="1" dirty="0">
                <a:solidFill>
                  <a:srgbClr val="005CA7"/>
                </a:solidFill>
              </a:rPr>
              <a:t>服务模式分析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4803777" y="4433672"/>
            <a:ext cx="296545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Model Analysis</a:t>
            </a:r>
          </a:p>
        </p:txBody>
      </p:sp>
      <p:sp>
        <p:nvSpPr>
          <p:cNvPr id="95" name="等腰三角形 11"/>
          <p:cNvSpPr/>
          <p:nvPr/>
        </p:nvSpPr>
        <p:spPr>
          <a:xfrm>
            <a:off x="5195806" y="1394406"/>
            <a:ext cx="2101113" cy="1786314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rgbClr val="003F87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710233" y="2584352"/>
            <a:ext cx="398928" cy="410836"/>
            <a:chOff x="2863850" y="1004888"/>
            <a:chExt cx="531813" cy="547688"/>
          </a:xfrm>
          <a:solidFill>
            <a:schemeClr val="bg1"/>
          </a:solidFill>
        </p:grpSpPr>
        <p:sp>
          <p:nvSpPr>
            <p:cNvPr id="115" name="Freeform 149"/>
            <p:cNvSpPr>
              <a:spLocks noEditPoints="1"/>
            </p:cNvSpPr>
            <p:nvPr/>
          </p:nvSpPr>
          <p:spPr bwMode="auto">
            <a:xfrm>
              <a:off x="2863850" y="1198563"/>
              <a:ext cx="355600" cy="354013"/>
            </a:xfrm>
            <a:custGeom>
              <a:avLst/>
              <a:gdLst>
                <a:gd name="T0" fmla="*/ 62 w 125"/>
                <a:gd name="T1" fmla="*/ 0 h 124"/>
                <a:gd name="T2" fmla="*/ 0 w 125"/>
                <a:gd name="T3" fmla="*/ 62 h 124"/>
                <a:gd name="T4" fmla="*/ 62 w 125"/>
                <a:gd name="T5" fmla="*/ 124 h 124"/>
                <a:gd name="T6" fmla="*/ 125 w 125"/>
                <a:gd name="T7" fmla="*/ 62 h 124"/>
                <a:gd name="T8" fmla="*/ 62 w 125"/>
                <a:gd name="T9" fmla="*/ 0 h 124"/>
                <a:gd name="T10" fmla="*/ 65 w 125"/>
                <a:gd name="T11" fmla="*/ 93 h 124"/>
                <a:gd name="T12" fmla="*/ 65 w 125"/>
                <a:gd name="T13" fmla="*/ 103 h 124"/>
                <a:gd name="T14" fmla="*/ 59 w 125"/>
                <a:gd name="T15" fmla="*/ 103 h 124"/>
                <a:gd name="T16" fmla="*/ 59 w 125"/>
                <a:gd name="T17" fmla="*/ 93 h 124"/>
                <a:gd name="T18" fmla="*/ 44 w 125"/>
                <a:gd name="T19" fmla="*/ 89 h 124"/>
                <a:gd name="T20" fmla="*/ 46 w 125"/>
                <a:gd name="T21" fmla="*/ 82 h 124"/>
                <a:gd name="T22" fmla="*/ 61 w 125"/>
                <a:gd name="T23" fmla="*/ 86 h 124"/>
                <a:gd name="T24" fmla="*/ 73 w 125"/>
                <a:gd name="T25" fmla="*/ 76 h 124"/>
                <a:gd name="T26" fmla="*/ 61 w 125"/>
                <a:gd name="T27" fmla="*/ 64 h 124"/>
                <a:gd name="T28" fmla="*/ 44 w 125"/>
                <a:gd name="T29" fmla="*/ 47 h 124"/>
                <a:gd name="T30" fmla="*/ 60 w 125"/>
                <a:gd name="T31" fmla="*/ 31 h 124"/>
                <a:gd name="T32" fmla="*/ 60 w 125"/>
                <a:gd name="T33" fmla="*/ 20 h 124"/>
                <a:gd name="T34" fmla="*/ 66 w 125"/>
                <a:gd name="T35" fmla="*/ 20 h 124"/>
                <a:gd name="T36" fmla="*/ 66 w 125"/>
                <a:gd name="T37" fmla="*/ 30 h 124"/>
                <a:gd name="T38" fmla="*/ 79 w 125"/>
                <a:gd name="T39" fmla="*/ 34 h 124"/>
                <a:gd name="T40" fmla="*/ 77 w 125"/>
                <a:gd name="T41" fmla="*/ 40 h 124"/>
                <a:gd name="T42" fmla="*/ 64 w 125"/>
                <a:gd name="T43" fmla="*/ 37 h 124"/>
                <a:gd name="T44" fmla="*/ 53 w 125"/>
                <a:gd name="T45" fmla="*/ 46 h 124"/>
                <a:gd name="T46" fmla="*/ 66 w 125"/>
                <a:gd name="T47" fmla="*/ 57 h 124"/>
                <a:gd name="T48" fmla="*/ 81 w 125"/>
                <a:gd name="T49" fmla="*/ 76 h 124"/>
                <a:gd name="T50" fmla="*/ 65 w 125"/>
                <a:gd name="T51" fmla="*/ 9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7" y="124"/>
                    <a:pt x="125" y="96"/>
                    <a:pt x="125" y="62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65" y="93"/>
                  </a:moveTo>
                  <a:cubicBezTo>
                    <a:pt x="65" y="103"/>
                    <a:pt x="65" y="103"/>
                    <a:pt x="65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3" y="93"/>
                    <a:pt x="47" y="91"/>
                    <a:pt x="44" y="89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50" y="84"/>
                    <a:pt x="55" y="86"/>
                    <a:pt x="61" y="86"/>
                  </a:cubicBezTo>
                  <a:cubicBezTo>
                    <a:pt x="68" y="86"/>
                    <a:pt x="73" y="82"/>
                    <a:pt x="73" y="76"/>
                  </a:cubicBezTo>
                  <a:cubicBezTo>
                    <a:pt x="73" y="71"/>
                    <a:pt x="69" y="67"/>
                    <a:pt x="61" y="64"/>
                  </a:cubicBezTo>
                  <a:cubicBezTo>
                    <a:pt x="51" y="60"/>
                    <a:pt x="44" y="56"/>
                    <a:pt x="44" y="47"/>
                  </a:cubicBezTo>
                  <a:cubicBezTo>
                    <a:pt x="44" y="38"/>
                    <a:pt x="50" y="32"/>
                    <a:pt x="60" y="31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2" y="30"/>
                    <a:pt x="76" y="32"/>
                    <a:pt x="79" y="34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4" y="39"/>
                    <a:pt x="70" y="37"/>
                    <a:pt x="64" y="37"/>
                  </a:cubicBezTo>
                  <a:cubicBezTo>
                    <a:pt x="56" y="37"/>
                    <a:pt x="53" y="42"/>
                    <a:pt x="53" y="46"/>
                  </a:cubicBezTo>
                  <a:cubicBezTo>
                    <a:pt x="53" y="51"/>
                    <a:pt x="57" y="53"/>
                    <a:pt x="66" y="57"/>
                  </a:cubicBezTo>
                  <a:cubicBezTo>
                    <a:pt x="76" y="61"/>
                    <a:pt x="81" y="67"/>
                    <a:pt x="81" y="76"/>
                  </a:cubicBezTo>
                  <a:cubicBezTo>
                    <a:pt x="81" y="84"/>
                    <a:pt x="76" y="91"/>
                    <a:pt x="6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50"/>
            <p:cNvSpPr>
              <a:spLocks noChangeArrowheads="1"/>
            </p:cNvSpPr>
            <p:nvPr/>
          </p:nvSpPr>
          <p:spPr bwMode="auto">
            <a:xfrm>
              <a:off x="3011488" y="1004888"/>
              <a:ext cx="384175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51"/>
            <p:cNvSpPr/>
            <p:nvPr/>
          </p:nvSpPr>
          <p:spPr bwMode="auto">
            <a:xfrm>
              <a:off x="3011488" y="1108076"/>
              <a:ext cx="384175" cy="79375"/>
            </a:xfrm>
            <a:custGeom>
              <a:avLst/>
              <a:gdLst>
                <a:gd name="T0" fmla="*/ 131 w 135"/>
                <a:gd name="T1" fmla="*/ 0 h 28"/>
                <a:gd name="T2" fmla="*/ 130 w 135"/>
                <a:gd name="T3" fmla="*/ 0 h 28"/>
                <a:gd name="T4" fmla="*/ 67 w 135"/>
                <a:gd name="T5" fmla="*/ 12 h 28"/>
                <a:gd name="T6" fmla="*/ 4 w 135"/>
                <a:gd name="T7" fmla="*/ 0 h 28"/>
                <a:gd name="T8" fmla="*/ 4 w 135"/>
                <a:gd name="T9" fmla="*/ 0 h 28"/>
                <a:gd name="T10" fmla="*/ 3 w 135"/>
                <a:gd name="T11" fmla="*/ 0 h 28"/>
                <a:gd name="T12" fmla="*/ 0 w 135"/>
                <a:gd name="T13" fmla="*/ 7 h 28"/>
                <a:gd name="T14" fmla="*/ 67 w 135"/>
                <a:gd name="T15" fmla="*/ 28 h 28"/>
                <a:gd name="T16" fmla="*/ 135 w 135"/>
                <a:gd name="T17" fmla="*/ 7 h 28"/>
                <a:gd name="T18" fmla="*/ 132 w 135"/>
                <a:gd name="T19" fmla="*/ 0 h 28"/>
                <a:gd name="T20" fmla="*/ 131 w 13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28">
                  <a:moveTo>
                    <a:pt x="131" y="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16" y="9"/>
                    <a:pt x="88" y="12"/>
                    <a:pt x="67" y="12"/>
                  </a:cubicBezTo>
                  <a:cubicBezTo>
                    <a:pt x="47" y="12"/>
                    <a:pt x="19" y="9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8"/>
                    <a:pt x="30" y="28"/>
                    <a:pt x="67" y="28"/>
                  </a:cubicBezTo>
                  <a:cubicBezTo>
                    <a:pt x="105" y="28"/>
                    <a:pt x="135" y="18"/>
                    <a:pt x="135" y="7"/>
                  </a:cubicBezTo>
                  <a:cubicBezTo>
                    <a:pt x="135" y="4"/>
                    <a:pt x="134" y="2"/>
                    <a:pt x="132" y="0"/>
                  </a:cubicBezTo>
                  <a:lnTo>
                    <a:pt x="1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52"/>
            <p:cNvSpPr/>
            <p:nvPr/>
          </p:nvSpPr>
          <p:spPr bwMode="auto">
            <a:xfrm>
              <a:off x="3011488" y="1165226"/>
              <a:ext cx="38100" cy="14288"/>
            </a:xfrm>
            <a:custGeom>
              <a:avLst/>
              <a:gdLst>
                <a:gd name="T0" fmla="*/ 13 w 13"/>
                <a:gd name="T1" fmla="*/ 4 h 5"/>
                <a:gd name="T2" fmla="*/ 4 w 13"/>
                <a:gd name="T3" fmla="*/ 0 h 5"/>
                <a:gd name="T4" fmla="*/ 4 w 13"/>
                <a:gd name="T5" fmla="*/ 0 h 5"/>
                <a:gd name="T6" fmla="*/ 3 w 13"/>
                <a:gd name="T7" fmla="*/ 0 h 5"/>
                <a:gd name="T8" fmla="*/ 0 w 13"/>
                <a:gd name="T9" fmla="*/ 5 h 5"/>
                <a:gd name="T10" fmla="*/ 10 w 13"/>
                <a:gd name="T11" fmla="*/ 4 h 5"/>
                <a:gd name="T12" fmla="*/ 13 w 13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13" y="4"/>
                  </a:moveTo>
                  <a:cubicBezTo>
                    <a:pt x="10" y="3"/>
                    <a:pt x="7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ubicBezTo>
                    <a:pt x="4" y="4"/>
                    <a:pt x="7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53"/>
            <p:cNvSpPr/>
            <p:nvPr/>
          </p:nvSpPr>
          <p:spPr bwMode="auto">
            <a:xfrm>
              <a:off x="3122613" y="1165226"/>
              <a:ext cx="273050" cy="79375"/>
            </a:xfrm>
            <a:custGeom>
              <a:avLst/>
              <a:gdLst>
                <a:gd name="T0" fmla="*/ 92 w 96"/>
                <a:gd name="T1" fmla="*/ 0 h 28"/>
                <a:gd name="T2" fmla="*/ 91 w 96"/>
                <a:gd name="T3" fmla="*/ 0 h 28"/>
                <a:gd name="T4" fmla="*/ 28 w 96"/>
                <a:gd name="T5" fmla="*/ 12 h 28"/>
                <a:gd name="T6" fmla="*/ 0 w 96"/>
                <a:gd name="T7" fmla="*/ 10 h 28"/>
                <a:gd name="T8" fmla="*/ 24 w 96"/>
                <a:gd name="T9" fmla="*/ 28 h 28"/>
                <a:gd name="T10" fmla="*/ 28 w 96"/>
                <a:gd name="T11" fmla="*/ 28 h 28"/>
                <a:gd name="T12" fmla="*/ 96 w 96"/>
                <a:gd name="T13" fmla="*/ 7 h 28"/>
                <a:gd name="T14" fmla="*/ 93 w 96"/>
                <a:gd name="T15" fmla="*/ 0 h 28"/>
                <a:gd name="T16" fmla="*/ 92 w 9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8">
                  <a:moveTo>
                    <a:pt x="92" y="0"/>
                  </a:moveTo>
                  <a:cubicBezTo>
                    <a:pt x="91" y="0"/>
                    <a:pt x="91" y="0"/>
                    <a:pt x="91" y="0"/>
                  </a:cubicBezTo>
                  <a:cubicBezTo>
                    <a:pt x="77" y="9"/>
                    <a:pt x="49" y="12"/>
                    <a:pt x="28" y="12"/>
                  </a:cubicBezTo>
                  <a:cubicBezTo>
                    <a:pt x="20" y="12"/>
                    <a:pt x="10" y="12"/>
                    <a:pt x="0" y="10"/>
                  </a:cubicBezTo>
                  <a:cubicBezTo>
                    <a:pt x="9" y="15"/>
                    <a:pt x="17" y="20"/>
                    <a:pt x="24" y="28"/>
                  </a:cubicBezTo>
                  <a:cubicBezTo>
                    <a:pt x="25" y="28"/>
                    <a:pt x="27" y="28"/>
                    <a:pt x="28" y="28"/>
                  </a:cubicBezTo>
                  <a:cubicBezTo>
                    <a:pt x="66" y="28"/>
                    <a:pt x="96" y="19"/>
                    <a:pt x="96" y="7"/>
                  </a:cubicBezTo>
                  <a:cubicBezTo>
                    <a:pt x="96" y="4"/>
                    <a:pt x="95" y="2"/>
                    <a:pt x="93" y="0"/>
                  </a:cubicBez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54"/>
            <p:cNvSpPr/>
            <p:nvPr/>
          </p:nvSpPr>
          <p:spPr bwMode="auto">
            <a:xfrm>
              <a:off x="3203575" y="1222376"/>
              <a:ext cx="192088" cy="79375"/>
            </a:xfrm>
            <a:custGeom>
              <a:avLst/>
              <a:gdLst>
                <a:gd name="T0" fmla="*/ 64 w 68"/>
                <a:gd name="T1" fmla="*/ 0 h 28"/>
                <a:gd name="T2" fmla="*/ 63 w 68"/>
                <a:gd name="T3" fmla="*/ 0 h 28"/>
                <a:gd name="T4" fmla="*/ 0 w 68"/>
                <a:gd name="T5" fmla="*/ 12 h 28"/>
                <a:gd name="T6" fmla="*/ 0 w 68"/>
                <a:gd name="T7" fmla="*/ 12 h 28"/>
                <a:gd name="T8" fmla="*/ 8 w 68"/>
                <a:gd name="T9" fmla="*/ 28 h 28"/>
                <a:gd name="T10" fmla="*/ 68 w 68"/>
                <a:gd name="T11" fmla="*/ 7 h 28"/>
                <a:gd name="T12" fmla="*/ 65 w 68"/>
                <a:gd name="T13" fmla="*/ 0 h 28"/>
                <a:gd name="T14" fmla="*/ 64 w 68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28">
                  <a:moveTo>
                    <a:pt x="64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49" y="9"/>
                    <a:pt x="21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7"/>
                    <a:pt x="6" y="22"/>
                    <a:pt x="8" y="28"/>
                  </a:cubicBezTo>
                  <a:cubicBezTo>
                    <a:pt x="42" y="27"/>
                    <a:pt x="68" y="18"/>
                    <a:pt x="68" y="7"/>
                  </a:cubicBezTo>
                  <a:cubicBezTo>
                    <a:pt x="68" y="5"/>
                    <a:pt x="67" y="2"/>
                    <a:pt x="65" y="0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55"/>
            <p:cNvSpPr/>
            <p:nvPr/>
          </p:nvSpPr>
          <p:spPr bwMode="auto">
            <a:xfrm>
              <a:off x="3230563" y="1279526"/>
              <a:ext cx="165100" cy="79375"/>
            </a:xfrm>
            <a:custGeom>
              <a:avLst/>
              <a:gdLst>
                <a:gd name="T0" fmla="*/ 54 w 58"/>
                <a:gd name="T1" fmla="*/ 0 h 28"/>
                <a:gd name="T2" fmla="*/ 53 w 58"/>
                <a:gd name="T3" fmla="*/ 0 h 28"/>
                <a:gd name="T4" fmla="*/ 0 w 58"/>
                <a:gd name="T5" fmla="*/ 12 h 28"/>
                <a:gd name="T6" fmla="*/ 3 w 58"/>
                <a:gd name="T7" fmla="*/ 28 h 28"/>
                <a:gd name="T8" fmla="*/ 58 w 58"/>
                <a:gd name="T9" fmla="*/ 7 h 28"/>
                <a:gd name="T10" fmla="*/ 55 w 58"/>
                <a:gd name="T11" fmla="*/ 0 h 28"/>
                <a:gd name="T12" fmla="*/ 54 w 5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28"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41" y="8"/>
                    <a:pt x="19" y="11"/>
                    <a:pt x="0" y="12"/>
                  </a:cubicBezTo>
                  <a:cubicBezTo>
                    <a:pt x="2" y="17"/>
                    <a:pt x="3" y="22"/>
                    <a:pt x="3" y="28"/>
                  </a:cubicBezTo>
                  <a:cubicBezTo>
                    <a:pt x="35" y="26"/>
                    <a:pt x="58" y="17"/>
                    <a:pt x="58" y="7"/>
                  </a:cubicBezTo>
                  <a:cubicBezTo>
                    <a:pt x="58" y="5"/>
                    <a:pt x="57" y="2"/>
                    <a:pt x="55" y="0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56"/>
            <p:cNvSpPr/>
            <p:nvPr/>
          </p:nvSpPr>
          <p:spPr bwMode="auto">
            <a:xfrm>
              <a:off x="3236913" y="1336676"/>
              <a:ext cx="158750" cy="79375"/>
            </a:xfrm>
            <a:custGeom>
              <a:avLst/>
              <a:gdLst>
                <a:gd name="T0" fmla="*/ 52 w 56"/>
                <a:gd name="T1" fmla="*/ 0 h 28"/>
                <a:gd name="T2" fmla="*/ 51 w 56"/>
                <a:gd name="T3" fmla="*/ 0 h 28"/>
                <a:gd name="T4" fmla="*/ 1 w 56"/>
                <a:gd name="T5" fmla="*/ 12 h 28"/>
                <a:gd name="T6" fmla="*/ 1 w 56"/>
                <a:gd name="T7" fmla="*/ 14 h 28"/>
                <a:gd name="T8" fmla="*/ 0 w 56"/>
                <a:gd name="T9" fmla="*/ 28 h 28"/>
                <a:gd name="T10" fmla="*/ 56 w 56"/>
                <a:gd name="T11" fmla="*/ 7 h 28"/>
                <a:gd name="T12" fmla="*/ 53 w 56"/>
                <a:gd name="T13" fmla="*/ 0 h 28"/>
                <a:gd name="T14" fmla="*/ 52 w 56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8">
                  <a:moveTo>
                    <a:pt x="52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0" y="8"/>
                    <a:pt x="20" y="11"/>
                    <a:pt x="1" y="12"/>
                  </a:cubicBezTo>
                  <a:cubicBezTo>
                    <a:pt x="1" y="13"/>
                    <a:pt x="1" y="13"/>
                    <a:pt x="1" y="14"/>
                  </a:cubicBezTo>
                  <a:cubicBezTo>
                    <a:pt x="1" y="19"/>
                    <a:pt x="1" y="23"/>
                    <a:pt x="0" y="28"/>
                  </a:cubicBezTo>
                  <a:cubicBezTo>
                    <a:pt x="32" y="26"/>
                    <a:pt x="56" y="18"/>
                    <a:pt x="56" y="7"/>
                  </a:cubicBezTo>
                  <a:cubicBezTo>
                    <a:pt x="56" y="5"/>
                    <a:pt x="55" y="2"/>
                    <a:pt x="53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6095" y="12122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服务模式：</a:t>
            </a:r>
            <a:r>
              <a:rPr 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B2C模式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6095" y="1937385"/>
            <a:ext cx="5589905" cy="3554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912610" y="1541145"/>
            <a:ext cx="46920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亚马逊网站采用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线上销售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的形式，直接面对消费者，减少了中间商的利润留存，价格低于传统商店的商品价格。成熟的物流管理使得体系更为高效，自然成本也降低。</a:t>
            </a:r>
          </a:p>
          <a:p>
            <a:pPr indent="457200"/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Amazon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与传统的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B2C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的区别？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1.以消费者为中心的价值观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高层的技术研发人员认真分析每个细节中顾客的不同要求。</a:t>
            </a:r>
          </a:p>
          <a:p>
            <a:pPr indent="45720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2.降低成本的经营理念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</a:p>
          <a:p>
            <a:pPr indent="45720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商品价格对于消费者来说更加敏感，同等质量的商品更优惠的价格才能吸引更多消费者，价格上必须保持竞争力。</a:t>
            </a:r>
          </a:p>
          <a:p>
            <a:pPr indent="457200"/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3.全区域的扩张范围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</a:p>
          <a:p>
            <a:pPr indent="457200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拓展了经营类别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、拓展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海外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市场、拓展互联网合作。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18075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服务模式分析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215" y="12611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</a:rPr>
              <a:t>价值网络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07745" y="5857240"/>
            <a:ext cx="1040955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贝索斯的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企业愿景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是亚马逊成为“世界最大的</a:t>
            </a:r>
            <a:r>
              <a:rPr lang="zh-CN" altLang="en-US" sz="24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以顾客为中心的企业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，人们可以从这里找到和发现他们希望在线购买的任何商品。”</a:t>
            </a:r>
          </a:p>
        </p:txBody>
      </p:sp>
      <p:sp>
        <p:nvSpPr>
          <p:cNvPr id="5" name="椭圆 4"/>
          <p:cNvSpPr/>
          <p:nvPr/>
        </p:nvSpPr>
        <p:spPr>
          <a:xfrm>
            <a:off x="7004050" y="106870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第三方</a:t>
            </a: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业务系统</a:t>
            </a:r>
          </a:p>
        </p:txBody>
      </p:sp>
      <p:sp>
        <p:nvSpPr>
          <p:cNvPr id="6" name="椭圆 5"/>
          <p:cNvSpPr/>
          <p:nvPr/>
        </p:nvSpPr>
        <p:spPr>
          <a:xfrm>
            <a:off x="3886200" y="1059180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线下实体业务</a:t>
            </a:r>
          </a:p>
        </p:txBody>
      </p:sp>
      <p:sp>
        <p:nvSpPr>
          <p:cNvPr id="7" name="椭圆 6"/>
          <p:cNvSpPr/>
          <p:nvPr/>
        </p:nvSpPr>
        <p:spPr>
          <a:xfrm>
            <a:off x="9227185" y="727710"/>
            <a:ext cx="1125855" cy="10172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支付系统</a:t>
            </a:r>
          </a:p>
        </p:txBody>
      </p:sp>
      <p:sp>
        <p:nvSpPr>
          <p:cNvPr id="9" name="椭圆 8"/>
          <p:cNvSpPr/>
          <p:nvPr/>
        </p:nvSpPr>
        <p:spPr>
          <a:xfrm>
            <a:off x="5420995" y="2362200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Amazon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服务系统</a:t>
            </a:r>
          </a:p>
        </p:txBody>
      </p:sp>
      <p:sp>
        <p:nvSpPr>
          <p:cNvPr id="10" name="椭圆 9"/>
          <p:cNvSpPr/>
          <p:nvPr/>
        </p:nvSpPr>
        <p:spPr>
          <a:xfrm>
            <a:off x="9227185" y="2046605"/>
            <a:ext cx="1125855" cy="10172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物流系统</a:t>
            </a:r>
          </a:p>
        </p:txBody>
      </p:sp>
      <p:sp>
        <p:nvSpPr>
          <p:cNvPr id="11" name="椭圆 10"/>
          <p:cNvSpPr/>
          <p:nvPr/>
        </p:nvSpPr>
        <p:spPr>
          <a:xfrm>
            <a:off x="7644130" y="306387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商家</a:t>
            </a:r>
          </a:p>
        </p:txBody>
      </p:sp>
      <p:sp>
        <p:nvSpPr>
          <p:cNvPr id="12" name="椭圆 11"/>
          <p:cNvSpPr/>
          <p:nvPr/>
        </p:nvSpPr>
        <p:spPr>
          <a:xfrm>
            <a:off x="3049270" y="3063875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solidFill>
                  <a:schemeClr val="tx1"/>
                </a:solidFill>
                <a:sym typeface="+mn-ea"/>
              </a:rPr>
              <a:t>广告业务系统</a:t>
            </a:r>
          </a:p>
        </p:txBody>
      </p:sp>
      <p:sp>
        <p:nvSpPr>
          <p:cNvPr id="13" name="椭圆 12"/>
          <p:cNvSpPr/>
          <p:nvPr/>
        </p:nvSpPr>
        <p:spPr>
          <a:xfrm>
            <a:off x="5420995" y="4237990"/>
            <a:ext cx="1583055" cy="15125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用户</a:t>
            </a:r>
          </a:p>
        </p:txBody>
      </p:sp>
      <p:cxnSp>
        <p:nvCxnSpPr>
          <p:cNvPr id="14" name="直接箭头连接符 13"/>
          <p:cNvCxnSpPr>
            <a:stCxn id="6" idx="5"/>
            <a:endCxn id="9" idx="1"/>
          </p:cNvCxnSpPr>
          <p:nvPr/>
        </p:nvCxnSpPr>
        <p:spPr>
          <a:xfrm>
            <a:off x="5237480" y="2350135"/>
            <a:ext cx="415290" cy="23368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2" idx="6"/>
          </p:cNvCxnSpPr>
          <p:nvPr/>
        </p:nvCxnSpPr>
        <p:spPr>
          <a:xfrm flipV="1">
            <a:off x="4632325" y="3311525"/>
            <a:ext cx="838835" cy="50863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0"/>
            <a:endCxn id="9" idx="4"/>
          </p:cNvCxnSpPr>
          <p:nvPr/>
        </p:nvCxnSpPr>
        <p:spPr>
          <a:xfrm flipV="1">
            <a:off x="6212840" y="3874770"/>
            <a:ext cx="0" cy="36322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1" idx="2"/>
          </p:cNvCxnSpPr>
          <p:nvPr/>
        </p:nvCxnSpPr>
        <p:spPr>
          <a:xfrm>
            <a:off x="6963410" y="3342005"/>
            <a:ext cx="680720" cy="4781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7"/>
            <a:endCxn id="5" idx="3"/>
          </p:cNvCxnSpPr>
          <p:nvPr/>
        </p:nvCxnSpPr>
        <p:spPr>
          <a:xfrm flipV="1">
            <a:off x="6772275" y="2359660"/>
            <a:ext cx="463550" cy="22415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7" idx="2"/>
          </p:cNvCxnSpPr>
          <p:nvPr/>
        </p:nvCxnSpPr>
        <p:spPr>
          <a:xfrm flipV="1">
            <a:off x="8536940" y="1236345"/>
            <a:ext cx="690245" cy="32893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0" idx="2"/>
          </p:cNvCxnSpPr>
          <p:nvPr/>
        </p:nvCxnSpPr>
        <p:spPr>
          <a:xfrm>
            <a:off x="8516620" y="2154555"/>
            <a:ext cx="710565" cy="40068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609725" y="2153920"/>
            <a:ext cx="917575" cy="81851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Google</a:t>
            </a:r>
          </a:p>
        </p:txBody>
      </p:sp>
      <p:sp>
        <p:nvSpPr>
          <p:cNvPr id="22" name="椭圆 21"/>
          <p:cNvSpPr/>
          <p:nvPr/>
        </p:nvSpPr>
        <p:spPr>
          <a:xfrm>
            <a:off x="1609725" y="4728210"/>
            <a:ext cx="917575" cy="8655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Twitter</a:t>
            </a:r>
          </a:p>
        </p:txBody>
      </p:sp>
      <p:sp>
        <p:nvSpPr>
          <p:cNvPr id="24" name="椭圆 23"/>
          <p:cNvSpPr/>
          <p:nvPr/>
        </p:nvSpPr>
        <p:spPr>
          <a:xfrm>
            <a:off x="1600200" y="3178175"/>
            <a:ext cx="927100" cy="840105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Facebook</a:t>
            </a:r>
          </a:p>
        </p:txBody>
      </p:sp>
      <p:sp>
        <p:nvSpPr>
          <p:cNvPr id="27" name="文本框 26"/>
          <p:cNvSpPr txBox="1"/>
          <p:nvPr/>
        </p:nvSpPr>
        <p:spPr>
          <a:xfrm rot="5400000">
            <a:off x="1743710" y="4218940"/>
            <a:ext cx="65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……</a:t>
            </a:r>
          </a:p>
        </p:txBody>
      </p:sp>
      <p:cxnSp>
        <p:nvCxnSpPr>
          <p:cNvPr id="28" name="直接箭头连接符 27"/>
          <p:cNvCxnSpPr>
            <a:stCxn id="12" idx="1"/>
          </p:cNvCxnSpPr>
          <p:nvPr/>
        </p:nvCxnSpPr>
        <p:spPr>
          <a:xfrm flipH="1" flipV="1">
            <a:off x="2486660" y="2743200"/>
            <a:ext cx="794385" cy="54229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4" idx="6"/>
          </p:cNvCxnSpPr>
          <p:nvPr/>
        </p:nvCxnSpPr>
        <p:spPr>
          <a:xfrm flipH="1" flipV="1">
            <a:off x="2527300" y="3598545"/>
            <a:ext cx="507365" cy="10858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6"/>
          </p:cNvCxnSpPr>
          <p:nvPr/>
        </p:nvCxnSpPr>
        <p:spPr>
          <a:xfrm flipH="1">
            <a:off x="2527300" y="4478655"/>
            <a:ext cx="873125" cy="6826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632325" y="1123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服务模式分析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3511387" y="2533998"/>
            <a:ext cx="2412192" cy="7011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4216976" y="2533998"/>
            <a:ext cx="1706603" cy="15377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5273199" y="2533998"/>
            <a:ext cx="650380" cy="2027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 flipV="1">
            <a:off x="5923579" y="2533998"/>
            <a:ext cx="574541" cy="20755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 flipV="1">
            <a:off x="5923579" y="2533998"/>
            <a:ext cx="1647314" cy="15377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23579" y="2533998"/>
            <a:ext cx="2437224" cy="757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3861907" y="3736497"/>
            <a:ext cx="710139" cy="71013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18130" y="4254504"/>
            <a:ext cx="710139" cy="7101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135669" y="4254504"/>
            <a:ext cx="710139" cy="7101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212649" y="3736971"/>
            <a:ext cx="710139" cy="7101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94304" y="2936876"/>
            <a:ext cx="710139" cy="71013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156318" y="2854221"/>
            <a:ext cx="710139" cy="71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228803" y="1807451"/>
            <a:ext cx="1402358" cy="1402358"/>
            <a:chOff x="3851771" y="1163107"/>
            <a:chExt cx="1402358" cy="1402358"/>
          </a:xfrm>
        </p:grpSpPr>
        <p:grpSp>
          <p:nvGrpSpPr>
            <p:cNvPr id="15" name="组合 14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7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92112" y="760412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76"/>
            <p:cNvSpPr txBox="1"/>
            <p:nvPr/>
          </p:nvSpPr>
          <p:spPr>
            <a:xfrm>
              <a:off x="3943393" y="1679620"/>
              <a:ext cx="131073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pc="300" dirty="0">
                  <a:latin typeface="+mj-ea"/>
                  <a:ea typeface="+mj-ea"/>
                </a:rPr>
                <a:t>整体优势</a:t>
              </a:r>
            </a:p>
          </p:txBody>
        </p:sp>
      </p:grpSp>
      <p:sp>
        <p:nvSpPr>
          <p:cNvPr id="20" name="TextBox 83"/>
          <p:cNvSpPr txBox="1"/>
          <p:nvPr/>
        </p:nvSpPr>
        <p:spPr>
          <a:xfrm>
            <a:off x="8108950" y="4254500"/>
            <a:ext cx="40824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5.利用双向反馈，密切联系制造商</a:t>
            </a:r>
          </a:p>
        </p:txBody>
      </p:sp>
      <p:sp>
        <p:nvSpPr>
          <p:cNvPr id="21" name="TextBox 84"/>
          <p:cNvSpPr txBox="1"/>
          <p:nvPr/>
        </p:nvSpPr>
        <p:spPr>
          <a:xfrm>
            <a:off x="605013" y="2912899"/>
            <a:ext cx="30022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掌握客户数据，</a:t>
            </a: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提供特色服务</a:t>
            </a:r>
          </a:p>
          <a:p>
            <a:endParaRPr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Box 85"/>
          <p:cNvSpPr txBox="1"/>
          <p:nvPr/>
        </p:nvSpPr>
        <p:spPr>
          <a:xfrm>
            <a:off x="1202110" y="4269333"/>
            <a:ext cx="3566298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2.营销模式丰富多彩</a:t>
            </a:r>
          </a:p>
          <a:p>
            <a:endParaRPr lang="en-US" altLang="zh-CN" sz="1400" b="1" dirty="0">
              <a:solidFill>
                <a:srgbClr val="C00000"/>
              </a:solidFill>
              <a:latin typeface="+mn-ea"/>
              <a:cs typeface="方正兰亭细黑_GBK_M" panose="02010600010101010101" pitchFamily="2" charset="2"/>
            </a:endParaRPr>
          </a:p>
        </p:txBody>
      </p:sp>
      <p:sp>
        <p:nvSpPr>
          <p:cNvPr id="23" name="TextBox 86"/>
          <p:cNvSpPr txBox="1"/>
          <p:nvPr/>
        </p:nvSpPr>
        <p:spPr>
          <a:xfrm>
            <a:off x="3571123" y="5304446"/>
            <a:ext cx="302936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3.高质量的检索系统</a:t>
            </a:r>
          </a:p>
          <a:p>
            <a:pPr algn="l">
              <a:buClrTx/>
              <a:buSzTx/>
              <a:buFontTx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和商品数据库</a:t>
            </a:r>
          </a:p>
        </p:txBody>
      </p:sp>
      <p:sp>
        <p:nvSpPr>
          <p:cNvPr id="31" name="TextBox 83"/>
          <p:cNvSpPr txBox="1"/>
          <p:nvPr/>
        </p:nvSpPr>
        <p:spPr>
          <a:xfrm>
            <a:off x="6766924" y="5304210"/>
            <a:ext cx="302936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4.塑造品牌，积极推广</a:t>
            </a:r>
          </a:p>
        </p:txBody>
      </p:sp>
      <p:sp>
        <p:nvSpPr>
          <p:cNvPr id="19" name="TextBox 82"/>
          <p:cNvSpPr txBox="1"/>
          <p:nvPr/>
        </p:nvSpPr>
        <p:spPr>
          <a:xfrm>
            <a:off x="9053728" y="3005319"/>
            <a:ext cx="33139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6.应对竞争，以技术为本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99000" y="10033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第二部分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服务模式分析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组合 239"/>
          <p:cNvGrpSpPr/>
          <p:nvPr/>
        </p:nvGrpSpPr>
        <p:grpSpPr>
          <a:xfrm>
            <a:off x="3689350" y="1300480"/>
            <a:ext cx="5288280" cy="4791075"/>
            <a:chOff x="1295511" y="1384930"/>
            <a:chExt cx="4015043" cy="4073566"/>
          </a:xfrm>
        </p:grpSpPr>
        <p:sp>
          <p:nvSpPr>
            <p:cNvPr id="241" name="椭圆 240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3234169" y="2015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矩形 363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矩形 364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矩形 365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7" name="矩形 366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矩形 367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矩形 368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矩形 369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矩形 370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矩形 371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矩形 372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4" name="矩形 373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矩形 374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6" name="矩形 375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7" name="矩形 376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8" name="矩形 377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6" name="直接连接符 395"/>
            <p:cNvCxnSpPr>
              <a:stCxn id="309" idx="7"/>
              <a:endCxn id="351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/>
            <p:cNvCxnSpPr>
              <a:endCxn id="310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/>
            <p:cNvCxnSpPr>
              <a:stCxn id="311" idx="5"/>
              <a:endCxn id="351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/>
            <p:cNvCxnSpPr>
              <a:stCxn id="311" idx="7"/>
              <a:endCxn id="312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/>
            <p:cNvCxnSpPr>
              <a:stCxn id="307" idx="6"/>
              <a:endCxn id="306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/>
            <p:cNvCxnSpPr>
              <a:stCxn id="305" idx="4"/>
              <a:endCxn id="306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/>
            <p:cNvCxnSpPr>
              <a:stCxn id="352" idx="4"/>
              <a:endCxn id="303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/>
            <p:cNvCxnSpPr>
              <a:endCxn id="352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/>
            <p:cNvCxnSpPr>
              <a:stCxn id="352" idx="6"/>
              <a:endCxn id="300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/>
            <p:cNvCxnSpPr>
              <a:stCxn id="352" idx="7"/>
              <a:endCxn id="299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/>
            <p:cNvCxnSpPr>
              <a:stCxn id="339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/>
            <p:cNvCxnSpPr>
              <a:stCxn id="339" idx="7"/>
              <a:endCxn id="357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/>
            <p:cNvCxnSpPr>
              <a:stCxn id="358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椭圆 408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0" name="直接连接符 409"/>
            <p:cNvCxnSpPr>
              <a:stCxn id="409" idx="7"/>
              <a:endCxn id="295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/>
            <p:cNvCxnSpPr>
              <a:stCxn id="358" idx="5"/>
              <a:endCxn id="293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/>
            <p:cNvCxnSpPr>
              <a:stCxn id="359" idx="4"/>
              <a:endCxn id="287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/>
            <p:cNvCxnSpPr>
              <a:stCxn id="288" idx="5"/>
              <a:endCxn id="287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>
              <a:stCxn id="281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>
              <a:stCxn id="277" idx="6"/>
              <a:endCxn id="359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/>
            <p:cNvCxnSpPr>
              <a:stCxn id="279" idx="7"/>
              <a:endCxn id="361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/>
            <p:cNvCxnSpPr>
              <a:stCxn id="278" idx="6"/>
              <a:endCxn id="361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417"/>
            <p:cNvCxnSpPr>
              <a:stCxn id="274" idx="3"/>
              <a:endCxn id="271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>
              <a:stCxn id="270" idx="5"/>
              <a:endCxn id="271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419"/>
            <p:cNvCxnSpPr>
              <a:endCxn id="275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/>
            <p:cNvCxnSpPr>
              <a:stCxn id="267" idx="6"/>
              <a:endCxn id="271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/>
            <p:cNvCxnSpPr>
              <a:stCxn id="267" idx="7"/>
              <a:endCxn id="269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/>
            <p:cNvCxnSpPr>
              <a:stCxn id="271" idx="4"/>
              <a:endCxn id="272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endCxn id="273" idx="0"/>
            </p:cNvCxnSpPr>
            <p:nvPr/>
          </p:nvCxnSpPr>
          <p:spPr>
            <a:xfrm flipH="1"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/>
            <p:cNvCxnSpPr>
              <a:stCxn id="280" idx="4"/>
              <a:endCxn id="281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椭圆 425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7" name="直接连接符 426"/>
            <p:cNvCxnSpPr>
              <a:stCxn id="426" idx="7"/>
              <a:endCxn id="273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/>
            <p:cNvCxnSpPr>
              <a:endCxn id="281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/>
            <p:cNvCxnSpPr>
              <a:stCxn id="281" idx="4"/>
              <a:endCxn id="285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/>
            <p:cNvCxnSpPr>
              <a:stCxn id="283" idx="5"/>
              <a:endCxn id="285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/>
            <p:cNvCxnSpPr>
              <a:stCxn id="264" idx="4"/>
              <a:endCxn id="345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/>
            <p:cNvCxnSpPr>
              <a:stCxn id="265" idx="5"/>
              <a:endCxn id="345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/>
            <p:cNvCxnSpPr>
              <a:stCxn id="261" idx="5"/>
              <a:endCxn id="260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/>
            <p:cNvCxnSpPr>
              <a:stCxn id="260" idx="6"/>
              <a:endCxn id="345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/>
            <p:cNvCxnSpPr>
              <a:stCxn id="257" idx="7"/>
              <a:endCxn id="345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/>
            <p:cNvCxnSpPr>
              <a:stCxn id="345" idx="4"/>
              <a:endCxn id="250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/>
            <p:cNvCxnSpPr>
              <a:endCxn id="263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/>
            <p:cNvCxnSpPr>
              <a:stCxn id="266" idx="5"/>
              <a:endCxn id="263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/>
            <p:cNvCxnSpPr>
              <a:stCxn id="267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/>
            <p:cNvCxnSpPr>
              <a:stCxn id="267" idx="5"/>
              <a:endCxn id="268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/>
            <p:cNvCxnSpPr>
              <a:stCxn id="345" idx="5"/>
              <a:endCxn id="246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/>
            <p:cNvCxnSpPr>
              <a:stCxn id="345" idx="5"/>
              <a:endCxn id="253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/>
            <p:cNvCxnSpPr>
              <a:stCxn id="258" idx="4"/>
              <a:endCxn id="346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/>
            <p:cNvCxnSpPr>
              <a:stCxn id="254" idx="4"/>
              <a:endCxn id="346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/>
            <p:cNvCxnSpPr>
              <a:stCxn id="255" idx="3"/>
              <a:endCxn id="346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/>
            <p:cNvCxnSpPr>
              <a:stCxn id="346" idx="6"/>
              <a:endCxn id="256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/>
            <p:cNvCxnSpPr>
              <a:stCxn id="346" idx="5"/>
              <a:endCxn id="326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/>
            <p:cNvCxnSpPr>
              <a:stCxn id="327" idx="4"/>
              <a:endCxn id="350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/>
            <p:cNvCxnSpPr>
              <a:stCxn id="324" idx="5"/>
              <a:endCxn id="322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/>
            <p:cNvCxnSpPr>
              <a:stCxn id="322" idx="7"/>
              <a:endCxn id="325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/>
            <p:cNvCxnSpPr>
              <a:stCxn id="322" idx="6"/>
              <a:endCxn id="323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/>
            <p:cNvCxnSpPr>
              <a:endCxn id="320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/>
            <p:cNvCxnSpPr>
              <a:stCxn id="322" idx="5"/>
              <a:endCxn id="321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/>
            <p:cNvCxnSpPr>
              <a:stCxn id="320" idx="6"/>
              <a:endCxn id="319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/>
            <p:cNvCxnSpPr>
              <a:stCxn id="329" idx="6"/>
              <a:endCxn id="330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/>
            <p:cNvCxnSpPr>
              <a:stCxn id="317" idx="5"/>
              <a:endCxn id="316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/>
            <p:cNvCxnSpPr>
              <a:stCxn id="349" idx="7"/>
              <a:endCxn id="316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/>
            <p:cNvCxnSpPr>
              <a:stCxn id="316" idx="4"/>
              <a:endCxn id="318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椭圆 458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0" name="直接连接符 459"/>
            <p:cNvCxnSpPr>
              <a:stCxn id="332" idx="6"/>
              <a:endCxn id="459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/>
            <p:cNvCxnSpPr>
              <a:stCxn id="459" idx="4"/>
              <a:endCxn id="331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/>
            <p:cNvCxnSpPr>
              <a:stCxn id="459" idx="6"/>
              <a:endCxn id="333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/>
            <p:cNvCxnSpPr>
              <a:stCxn id="248" idx="5"/>
              <a:endCxn id="459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/>
            <p:cNvCxnSpPr>
              <a:stCxn id="286" idx="6"/>
              <a:endCxn id="354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/>
            <p:cNvCxnSpPr>
              <a:stCxn id="354" idx="4"/>
              <a:endCxn id="335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/>
            <p:cNvCxnSpPr>
              <a:stCxn id="353" idx="4"/>
              <a:endCxn id="336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/>
            <p:cNvCxnSpPr>
              <a:stCxn id="353" idx="6"/>
              <a:endCxn id="337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6" name="矩形 475"/>
          <p:cNvSpPr/>
          <p:nvPr/>
        </p:nvSpPr>
        <p:spPr>
          <a:xfrm>
            <a:off x="130175" y="924560"/>
            <a:ext cx="11931015" cy="565531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20859" y="3350068"/>
            <a:ext cx="3917315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6000" b="1">
                <a:solidFill>
                  <a:srgbClr val="005CA7"/>
                </a:solidFill>
              </a:rPr>
              <a:t>3.</a:t>
            </a:r>
            <a:r>
              <a:rPr lang="zh-CN" altLang="en-US" sz="6000" b="1">
                <a:solidFill>
                  <a:srgbClr val="005CA7"/>
                </a:solidFill>
              </a:rPr>
              <a:t>业务架构</a:t>
            </a:r>
          </a:p>
        </p:txBody>
      </p:sp>
      <p:sp>
        <p:nvSpPr>
          <p:cNvPr id="18" name="矩形 17"/>
          <p:cNvSpPr/>
          <p:nvPr/>
        </p:nvSpPr>
        <p:spPr>
          <a:xfrm>
            <a:off x="4740594" y="4433672"/>
            <a:ext cx="309181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Project Instruction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565934" y="193151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QzYWYxODU4ZTNlMDc1YjczYzRmNjZmMjQyOTg0ZmUifQ=="/>
  <p:tag name="KSO_WPP_MARK_KEY" val="b8336aa3-02b0-4ccb-beed-16a211bafa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95,&quot;width&quot;:8306}"/>
</p:tagLst>
</file>

<file path=ppt/theme/theme1.xml><?xml version="1.0" encoding="utf-8"?>
<a:theme xmlns:a="http://schemas.openxmlformats.org/drawingml/2006/main" name="Office 主题​​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noFill/>
        <a:noFill/>
        <a:no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938</Words>
  <Application>Microsoft Office PowerPoint</Application>
  <PresentationFormat>宽屏</PresentationFormat>
  <Paragraphs>154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Gabriola</vt:lpstr>
      <vt:lpstr>Times New Roman</vt:lpstr>
      <vt:lpstr>Office 主题​​</vt:lpstr>
      <vt:lpstr>Amazon 服务建模</vt:lpstr>
      <vt:lpstr>PowerPoint 演示文稿</vt:lpstr>
      <vt:lpstr>Amazon概述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感谢各位老师批评指正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741698057@qq.com</dc:creator>
  <cp:lastModifiedBy>xiaofei</cp:lastModifiedBy>
  <cp:revision>982</cp:revision>
  <dcterms:created xsi:type="dcterms:W3CDTF">2015-11-24T07:03:00Z</dcterms:created>
  <dcterms:modified xsi:type="dcterms:W3CDTF">2023-10-30T13:31:37Z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2052-11.1.0.13020</vt:lpwstr>
  </property>
  <property fmtid="{D5CDD505-2E9C-101B-9397-08002B2CF9AE}" pid="3" name="ICV">
    <vt:lpwstr>5B848032153E42C09F407E3DF3726BE8</vt:lpwstr>
  </property>
</Properties>
</file>